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9" r:id="rId3"/>
    <p:sldMasterId id="2147483671" r:id="rId4"/>
    <p:sldMasterId id="2147483677" r:id="rId5"/>
  </p:sldMasterIdLst>
  <p:notesMasterIdLst>
    <p:notesMasterId r:id="rId17"/>
  </p:notesMasterIdLst>
  <p:sldIdLst>
    <p:sldId id="257" r:id="rId6"/>
    <p:sldId id="258" r:id="rId7"/>
    <p:sldId id="2076137903" r:id="rId8"/>
    <p:sldId id="2076137911" r:id="rId9"/>
    <p:sldId id="2076137906" r:id="rId10"/>
    <p:sldId id="2076137908" r:id="rId11"/>
    <p:sldId id="2076137915" r:id="rId12"/>
    <p:sldId id="2076137920" r:id="rId13"/>
    <p:sldId id="2076137922" r:id="rId14"/>
    <p:sldId id="2076137928" r:id="rId15"/>
    <p:sldId id="207613792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0B"/>
    <a:srgbClr val="BE1724"/>
    <a:srgbClr val="13A19A"/>
    <a:srgbClr val="BCB7DA"/>
    <a:srgbClr val="36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5"/>
    <p:restoredTop sz="94593"/>
  </p:normalViewPr>
  <p:slideViewPr>
    <p:cSldViewPr snapToGrid="0" snapToObjects="1">
      <p:cViewPr varScale="1">
        <p:scale>
          <a:sx n="80" d="100"/>
          <a:sy n="80" d="100"/>
        </p:scale>
        <p:origin x="10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ECAF-9BC5-E144-B5C5-63349277F7F1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E1C84-63A9-104C-BAD9-DC329CF9249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2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E1C84-63A9-104C-BAD9-DC329CF9249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8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E1C84-63A9-104C-BAD9-DC329CF9249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02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9FCC8-0A68-4249-9746-466C1BDE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2B1045-8882-E542-A72D-43B326F6D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C2D284-CB1E-3946-852A-F3616C5A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38A1B5-7A89-C643-AABB-AD62C3F5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DE3377-652B-CC4F-8666-4E8AAC6C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71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3FC58-88C2-344F-A333-54F4C9C2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9CC22E-6F12-194D-AEA1-1F13D3F1C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1AFEBF-4722-C040-902E-6F165291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090AEC-2DD9-D844-AEF1-C520B4A0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8AF2EE-FF1A-EA49-AC72-56B8BB6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12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FE4CC0C-19D4-5F4B-8522-67E4BFC5E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D6A6B5-F5A5-BD4A-A11F-F10346F9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921D7E-986E-EC41-B246-3F58E707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E8587C-5560-AC41-958D-196DB9DD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8E1065-992E-9D4B-960A-263B2998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79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63" y="1417631"/>
            <a:ext cx="11233150" cy="4711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9FD23843-2133-A14F-97BF-F96B572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3623"/>
            <a:ext cx="11233150" cy="951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B487FC9-5D9F-409C-906D-F1DD7B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32D1E0F2-747E-48D5-903E-903EF9846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902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2200" y="1412875"/>
            <a:ext cx="5112000" cy="47164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72013" y="1412875"/>
            <a:ext cx="5112000" cy="47164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44EF7749-751F-4DEF-BD06-E278B47EF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DF500A55-5B95-466A-8FE1-B6AFDEF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868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0863" y="153623"/>
            <a:ext cx="11233150" cy="951209"/>
          </a:xfrm>
        </p:spPr>
        <p:txBody>
          <a:bodyPr/>
          <a:lstStyle/>
          <a:p>
            <a:r>
              <a:rPr lang="it-IT" dirty="0"/>
              <a:t>Fare clic per modificare stile 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0AB25A-7ED5-4F31-AD4F-FBE7905AA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C50EB6CB-AF30-43F1-AB00-B2141C0E5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600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65E5893-B9E7-4CAF-8E1F-A755F2A8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F6562A1-BCA2-4630-A908-921A6EBEE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155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immagine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ABDB2F1-5C84-4D43-8C7F-FEDAFF610AB2}"/>
              </a:ext>
            </a:extLst>
          </p:cNvPr>
          <p:cNvSpPr txBox="1">
            <a:spLocks/>
          </p:cNvSpPr>
          <p:nvPr userDrawn="1"/>
        </p:nvSpPr>
        <p:spPr>
          <a:xfrm>
            <a:off x="1524000" y="426713"/>
            <a:ext cx="9144000" cy="553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utura Book" pitchFamily="2" charset="0"/>
                <a:ea typeface="+mj-ea"/>
                <a:cs typeface="+mj-cs"/>
              </a:defRPr>
            </a:lvl1pPr>
          </a:lstStyle>
          <a:p>
            <a:endParaRPr lang="it-IT" sz="900" b="1" i="0" cap="all" spc="100" baseline="0" dirty="0">
              <a:latin typeface="Century Gothic" panose="020B0502020202020204" pitchFamily="34" charset="0"/>
            </a:endParaRP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8F474415-FD8C-5449-9B43-82D8E0A255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69106"/>
            <a:ext cx="9144000" cy="1997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 documento</a:t>
            </a:r>
          </a:p>
        </p:txBody>
      </p:sp>
    </p:spTree>
    <p:extLst>
      <p:ext uri="{BB962C8B-B14F-4D97-AF65-F5344CB8AC3E}">
        <p14:creationId xmlns:p14="http://schemas.microsoft.com/office/powerpoint/2010/main" val="274823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257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17250" y="635000"/>
            <a:ext cx="539750" cy="279400"/>
          </a:xfrm>
          <a:prstGeom prst="rect">
            <a:avLst/>
          </a:prstGeom>
          <a:solidFill>
            <a:srgbClr val="5E5E5E"/>
          </a:solidFill>
        </p:spPr>
        <p:txBody>
          <a:bodyPr wrap="square" lIns="50800" tIns="50800" rIns="50800" bIns="50800" anchor="t"/>
          <a:lstStyle>
            <a:lvl1pPr algn="ctr" defTabSz="412750">
              <a:lnSpc>
                <a:spcPct val="100000"/>
              </a:lnSpc>
              <a:defRPr sz="1500" b="1" spc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51577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5"/>
          <p:cNvSpPr>
            <a:spLocks noGrp="1"/>
          </p:cNvSpPr>
          <p:nvPr>
            <p:ph type="pic" idx="13"/>
          </p:nvPr>
        </p:nvSpPr>
        <p:spPr>
          <a:xfrm>
            <a:off x="0" y="-2"/>
            <a:ext cx="12192000" cy="4776514"/>
          </a:xfrm>
          <a:prstGeom prst="rect">
            <a:avLst/>
          </a:prstGeom>
        </p:spPr>
        <p:txBody>
          <a:bodyPr tIns="45719" bIns="45719"/>
          <a:lstStyle/>
          <a:p>
            <a:endParaRPr/>
          </a:p>
        </p:txBody>
      </p:sp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3781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  <p:custDataLst>
              <p:tags r:id="rId1"/>
            </p:custDataLst>
          </p:nvPr>
        </p:nvSpPr>
        <p:spPr bwMode="auto">
          <a:xfrm>
            <a:off x="193431" y="1151205"/>
            <a:ext cx="11795369" cy="47916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662" b="1"/>
            </a:lvl1pPr>
            <a:lvl2pPr>
              <a:buClr>
                <a:schemeClr val="accent1"/>
              </a:buClr>
              <a:defRPr sz="1477"/>
            </a:lvl2pPr>
            <a:lvl3pPr marL="792793" indent="-155335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107858" indent="-209556">
              <a:buClr>
                <a:schemeClr val="accent1"/>
              </a:buClr>
              <a:buFont typeface="Courier New" panose="02070309020205020404" pitchFamily="49" charset="0"/>
              <a:buChar char="o"/>
              <a:defRPr sz="1292"/>
            </a:lvl4pPr>
            <a:lvl5pPr>
              <a:buClr>
                <a:schemeClr val="accent1"/>
              </a:buClr>
              <a:defRPr sz="1292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77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30BB7-387B-F547-B901-6BB3FB61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65CF7-5D71-1D42-B0FA-61C4CD2CC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84F41F-8C06-2049-B48E-A6D36FA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0DB3D-8B31-4A46-A30C-FCE6F0A7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F0C154-27DD-B847-AD76-2FD9307D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88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1817553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/>
          <p:nvPr userDrawn="1"/>
        </p:nvSpPr>
        <p:spPr>
          <a:xfrm>
            <a:off x="8991600" y="6565900"/>
            <a:ext cx="2592388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2191AE8A-547E-4BE4-AD02-BF5A07842B59}" type="slidenum">
              <a:rPr lang="en-GB" sz="800" smtClean="0">
                <a:solidFill>
                  <a:srgbClr val="666666"/>
                </a:solidFill>
                <a:latin typeface="Calibri" panose="020F0502020204030204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800" dirty="0">
              <a:solidFill>
                <a:srgbClr val="666666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07486" y="1237039"/>
            <a:ext cx="10977033" cy="1677827"/>
          </a:xfrm>
          <a:prstGeom prst="rect">
            <a:avLst/>
          </a:prstGeom>
        </p:spPr>
        <p:txBody>
          <a:bodyPr lIns="0" tIns="36000" rIns="0" bIns="0">
            <a:spAutoFit/>
          </a:bodyPr>
          <a:lstStyle>
            <a:lvl1pPr marL="136922" indent="-136922">
              <a:defRPr sz="1800">
                <a:latin typeface="Calibri" panose="020F0502020204030204" pitchFamily="34" charset="0"/>
              </a:defRPr>
            </a:lvl1pPr>
            <a:lvl2pPr marL="267891" indent="-130969">
              <a:defRPr sz="1800">
                <a:latin typeface="Calibri" panose="020F0502020204030204" pitchFamily="34" charset="0"/>
              </a:defRPr>
            </a:lvl2pPr>
            <a:lvl3pPr marL="406004" indent="-138113">
              <a:defRPr sz="1800">
                <a:latin typeface="Calibri" panose="020F0502020204030204" pitchFamily="34" charset="0"/>
              </a:defRPr>
            </a:lvl3pPr>
            <a:lvl4pPr marL="536972" indent="-130969">
              <a:defRPr sz="1800">
                <a:latin typeface="Calibri" panose="020F0502020204030204" pitchFamily="34" charset="0"/>
              </a:defRPr>
            </a:lvl4pPr>
            <a:lvl5pPr marL="673894" indent="-136922"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145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863" y="1417631"/>
            <a:ext cx="11233150" cy="4711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SzPct val="130000"/>
              <a:defRPr/>
            </a:lvl1pPr>
            <a:lvl2pPr>
              <a:buSzPct val="130000"/>
              <a:defRPr/>
            </a:lvl2pPr>
            <a:lvl3pPr>
              <a:buSzPct val="130000"/>
              <a:defRPr/>
            </a:lvl3pPr>
            <a:lvl4pPr>
              <a:buSzPct val="130000"/>
              <a:defRPr/>
            </a:lvl4pPr>
            <a:lvl5pPr>
              <a:buSzPct val="130000"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Segnaposto titolo 1">
            <a:extLst>
              <a:ext uri="{FF2B5EF4-FFF2-40B4-BE49-F238E27FC236}">
                <a16:creationId xmlns:a16="http://schemas.microsoft.com/office/drawing/2014/main" id="{9FD23843-2133-A14F-97BF-F96B572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3623"/>
            <a:ext cx="11233150" cy="951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B487FC9-5D9F-409C-906D-F1DD7B4B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32D1E0F2-747E-48D5-903E-903EF9846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395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2200" y="1412875"/>
            <a:ext cx="5112000" cy="47164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72013" y="1412875"/>
            <a:ext cx="5112000" cy="47164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44EF7749-751F-4DEF-BD06-E278B47EF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DF500A55-5B95-466A-8FE1-B6AFDEF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680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0863" y="153623"/>
            <a:ext cx="11233150" cy="951209"/>
          </a:xfrm>
        </p:spPr>
        <p:txBody>
          <a:bodyPr/>
          <a:lstStyle/>
          <a:p>
            <a:r>
              <a:rPr lang="it-IT" dirty="0"/>
              <a:t>Fare clic per modificare stile 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0AB25A-7ED5-4F31-AD4F-FBE7905AA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C50EB6CB-AF30-43F1-AB00-B2141C0E5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365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65E5893-B9E7-4CAF-8E1F-A755F2A8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0F6562A1-BCA2-4630-A908-921A6EBEE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917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CBE9-1A70-914D-8167-B74BCB706CC4}" type="datetime1">
              <a:rPr lang="en-GB" smtClean="0"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CF3C-315E-984A-9A2C-C08CCA132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7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5062538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/>
          <p:nvPr userDrawn="1"/>
        </p:nvSpPr>
        <p:spPr>
          <a:xfrm>
            <a:off x="8991600" y="6565900"/>
            <a:ext cx="2592388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2191AE8A-547E-4BE4-AD02-BF5A07842B59}" type="slidenum">
              <a:rPr lang="en-GB" sz="800" smtClean="0">
                <a:solidFill>
                  <a:srgbClr val="666666"/>
                </a:solidFill>
                <a:latin typeface="Calibri" panose="020F0502020204030204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800" dirty="0">
              <a:solidFill>
                <a:srgbClr val="666666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07486" y="1237039"/>
            <a:ext cx="10977033" cy="1677827"/>
          </a:xfrm>
          <a:prstGeom prst="rect">
            <a:avLst/>
          </a:prstGeom>
        </p:spPr>
        <p:txBody>
          <a:bodyPr lIns="0" tIns="36000" rIns="0" bIns="0">
            <a:spAutoFit/>
          </a:bodyPr>
          <a:lstStyle>
            <a:lvl1pPr marL="136922" indent="-136922">
              <a:defRPr sz="1800">
                <a:latin typeface="Calibri" panose="020F0502020204030204" pitchFamily="34" charset="0"/>
              </a:defRPr>
            </a:lvl1pPr>
            <a:lvl2pPr marL="267891" indent="-130969">
              <a:defRPr sz="1800">
                <a:latin typeface="Calibri" panose="020F0502020204030204" pitchFamily="34" charset="0"/>
              </a:defRPr>
            </a:lvl2pPr>
            <a:lvl3pPr marL="406004" indent="-138113">
              <a:defRPr sz="1800">
                <a:latin typeface="Calibri" panose="020F0502020204030204" pitchFamily="34" charset="0"/>
              </a:defRPr>
            </a:lvl3pPr>
            <a:lvl4pPr marL="536972" indent="-130969">
              <a:defRPr sz="1800">
                <a:latin typeface="Calibri" panose="020F0502020204030204" pitchFamily="34" charset="0"/>
              </a:defRPr>
            </a:lvl4pPr>
            <a:lvl5pPr marL="673894" indent="-136922"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5"/>
          <p:cNvSpPr txBox="1"/>
          <p:nvPr userDrawn="1"/>
        </p:nvSpPr>
        <p:spPr>
          <a:xfrm>
            <a:off x="8991600" y="6565900"/>
            <a:ext cx="2592388" cy="103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B3C1B248-F94A-4B7B-9467-0C4A8AD81C3E}" type="slidenum">
              <a:rPr lang="en-GB" sz="675" smtClean="0">
                <a:solidFill>
                  <a:srgbClr val="666666"/>
                </a:solidFill>
                <a:latin typeface="+mn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675" dirty="0">
              <a:solidFill>
                <a:srgbClr val="666666"/>
              </a:solidFill>
              <a:latin typeface="+mn-lt"/>
              <a:cs typeface="Arial" charset="0"/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07486" y="1162050"/>
            <a:ext cx="10977033" cy="5327650"/>
          </a:xfrm>
          <a:prstGeom prst="rect">
            <a:avLst/>
          </a:prstGeom>
        </p:spPr>
        <p:txBody>
          <a:bodyPr lIns="0" tIns="108000" rIns="0" bIns="0"/>
          <a:lstStyle>
            <a:lvl1pPr marL="136922" indent="-136922">
              <a:defRPr/>
            </a:lvl1pPr>
            <a:lvl2pPr marL="267891" indent="-130969">
              <a:defRPr/>
            </a:lvl2pPr>
            <a:lvl3pPr marL="406004" indent="-138113">
              <a:defRPr/>
            </a:lvl3pPr>
            <a:lvl4pPr marL="536972" indent="-130969">
              <a:defRPr/>
            </a:lvl4pPr>
            <a:lvl5pPr marL="673894" indent="-136922"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09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/>
          <p:nvPr userDrawn="1"/>
        </p:nvSpPr>
        <p:spPr>
          <a:xfrm>
            <a:off x="8991600" y="6565900"/>
            <a:ext cx="2592388" cy="103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2191AE8A-547E-4BE4-AD02-BF5A07842B59}" type="slidenum">
              <a:rPr lang="en-GB" sz="675" smtClean="0">
                <a:solidFill>
                  <a:srgbClr val="666666"/>
                </a:solidFill>
                <a:latin typeface="+mn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675" dirty="0">
              <a:solidFill>
                <a:srgbClr val="666666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07486" y="1162050"/>
            <a:ext cx="10977033" cy="415498"/>
          </a:xfrm>
          <a:prstGeom prst="rect">
            <a:avLst/>
          </a:prstGeom>
        </p:spPr>
        <p:txBody>
          <a:bodyPr lIns="0" tIns="72000" rIns="0" bIns="36000"/>
          <a:lstStyle>
            <a:lvl1pPr marL="0" indent="0">
              <a:buNone/>
              <a:defRPr lang="de-DE" sz="1650" b="1" kern="1200" dirty="0" smtClean="0">
                <a:solidFill>
                  <a:schemeClr val="accent2"/>
                </a:solidFill>
                <a:latin typeface="+mn-lt"/>
                <a:ea typeface="Arial" pitchFamily="-105" charset="-52"/>
                <a:cs typeface="Arial" pitchFamily="34" charset="0"/>
              </a:defRPr>
            </a:lvl1pPr>
            <a:lvl2pPr>
              <a:defRPr lang="de-DE" sz="1500" b="1" kern="1200" dirty="0" smtClean="0">
                <a:solidFill>
                  <a:schemeClr val="accent2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>
              <a:defRPr lang="de-DE" sz="1500" b="1" kern="1200" dirty="0" smtClean="0">
                <a:solidFill>
                  <a:schemeClr val="accent2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>
              <a:defRPr lang="de-DE" sz="1500" b="1" kern="1200" dirty="0" smtClean="0">
                <a:solidFill>
                  <a:schemeClr val="accent2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>
              <a:defRPr lang="en-GB" sz="1500" b="1" kern="1200" dirty="0">
                <a:solidFill>
                  <a:schemeClr val="accent2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07486" y="1577548"/>
            <a:ext cx="10977033" cy="4912152"/>
          </a:xfrm>
          <a:prstGeom prst="rect">
            <a:avLst/>
          </a:prstGeom>
        </p:spPr>
        <p:txBody>
          <a:bodyPr lIns="0" tIns="36000" rIns="0" bIns="0"/>
          <a:lstStyle>
            <a:lvl1pPr marL="136922" indent="-136922">
              <a:defRPr/>
            </a:lvl1pPr>
            <a:lvl2pPr marL="267891" indent="-130969">
              <a:defRPr/>
            </a:lvl2pPr>
            <a:lvl3pPr marL="406004" indent="-138113">
              <a:defRPr/>
            </a:lvl3pPr>
            <a:lvl4pPr marL="536972" indent="-130969">
              <a:defRPr/>
            </a:lvl4pPr>
            <a:lvl5pPr marL="673894" indent="-136922"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9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8991600" y="6565900"/>
            <a:ext cx="2592388" cy="103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20E18CB3-57AA-4203-9A7F-4160EC16A2AC}" type="slidenum">
              <a:rPr lang="en-US" sz="675" smtClean="0">
                <a:solidFill>
                  <a:srgbClr val="666666"/>
                </a:solidFill>
                <a:latin typeface="+mn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675" dirty="0">
              <a:solidFill>
                <a:srgbClr val="666666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73" y="80683"/>
            <a:ext cx="10083800" cy="10191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9691688" y="6554788"/>
            <a:ext cx="2259012" cy="2698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9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473E1D-0901-4FCF-AF6E-CBA54AAAE0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A3E10-56EE-3741-83A1-9615B081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1405DE-6376-314D-9279-42B799F45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9559C2-888B-CD48-B10F-3FEBB91C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2EFB1-BE5D-584D-AE3B-1EEA99CE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44ACDA-6E34-574D-AEEE-E580A624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064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8991600" y="6565900"/>
            <a:ext cx="2592388" cy="103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18FDD0E1-5510-455C-AA6F-54C6AADB7113}" type="slidenum">
              <a:rPr lang="en-US" sz="675" smtClean="0">
                <a:solidFill>
                  <a:srgbClr val="666666"/>
                </a:solidFill>
                <a:latin typeface="+mn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US" sz="675" dirty="0">
              <a:solidFill>
                <a:srgbClr val="666666"/>
              </a:solidFill>
              <a:latin typeface="+mn-lt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7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Sub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8013" y="1158875"/>
            <a:ext cx="1158398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/>
          <p:nvPr userDrawn="1"/>
        </p:nvSpPr>
        <p:spPr>
          <a:xfrm>
            <a:off x="8991600" y="6565900"/>
            <a:ext cx="2592388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2191AE8A-547E-4BE4-AD02-BF5A07842B59}" type="slidenum">
              <a:rPr lang="en-GB" sz="800" smtClean="0">
                <a:solidFill>
                  <a:srgbClr val="666666"/>
                </a:solidFill>
                <a:latin typeface="Calibri" panose="020F0502020204030204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800" dirty="0">
              <a:solidFill>
                <a:srgbClr val="666666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123825"/>
            <a:ext cx="10975975" cy="10033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-684584" y="3023955"/>
            <a:ext cx="612576" cy="378042"/>
          </a:xfrm>
          <a:prstGeom prst="rect">
            <a:avLst/>
          </a:prstGeom>
          <a:solidFill>
            <a:srgbClr val="404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R: 64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G: 64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B: 64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-684584" y="3456003"/>
            <a:ext cx="612576" cy="378042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R: 127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G: 127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B: 127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-695342" y="3888051"/>
            <a:ext cx="612576" cy="378042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R: 242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G: 242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B: 242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-695342" y="2591907"/>
            <a:ext cx="612576" cy="378042"/>
          </a:xfrm>
          <a:prstGeom prst="rect">
            <a:avLst/>
          </a:prstGeom>
          <a:solidFill>
            <a:srgbClr val="E306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R: 227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G: 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B: 19</a:t>
            </a: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12286672" y="3022187"/>
            <a:ext cx="612576" cy="378042"/>
          </a:xfrm>
          <a:prstGeom prst="rect">
            <a:avLst/>
          </a:prstGeom>
          <a:solidFill>
            <a:srgbClr val="1C486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R: 28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G: 72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B: 107</a:t>
            </a: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12286672" y="3454235"/>
            <a:ext cx="612576" cy="3780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R: 192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G: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B: 0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12275914" y="3886283"/>
            <a:ext cx="612576" cy="378042"/>
          </a:xfrm>
          <a:prstGeom prst="rect">
            <a:avLst/>
          </a:prstGeom>
          <a:solidFill>
            <a:srgbClr val="EEA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R: 238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G: 170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bg1"/>
                </a:solidFill>
                <a:latin typeface="Calibri" panose="020F0502020204030204" pitchFamily="34" charset="0"/>
              </a:rPr>
              <a:t>B: 0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12275914" y="2590139"/>
            <a:ext cx="612576" cy="378042"/>
          </a:xfrm>
          <a:prstGeom prst="rect">
            <a:avLst/>
          </a:prstGeom>
          <a:solidFill>
            <a:srgbClr val="359B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R: 53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G: 155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rgbClr val="FFFFFF"/>
                </a:solidFill>
                <a:latin typeface="Calibri" panose="020F0502020204030204" pitchFamily="34" charset="0"/>
              </a:rPr>
              <a:t>B: 76</a:t>
            </a: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12977533" y="3022187"/>
            <a:ext cx="612576" cy="378042"/>
          </a:xfrm>
          <a:prstGeom prst="rect">
            <a:avLst/>
          </a:prstGeom>
          <a:solidFill>
            <a:srgbClr val="D9E9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R: 217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G: 233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B: 245</a:t>
            </a: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12977533" y="3454235"/>
            <a:ext cx="612576" cy="378042"/>
          </a:xfrm>
          <a:prstGeom prst="rect">
            <a:avLst/>
          </a:prstGeom>
          <a:solidFill>
            <a:srgbClr val="EFB8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R: 239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G: 184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B: 153</a:t>
            </a: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12966775" y="3886283"/>
            <a:ext cx="612576" cy="378042"/>
          </a:xfrm>
          <a:prstGeom prst="rect">
            <a:avLst/>
          </a:prstGeom>
          <a:solidFill>
            <a:srgbClr val="FFE0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R: 255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G: 224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B: 146</a:t>
            </a: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2966775" y="2590139"/>
            <a:ext cx="612576" cy="378042"/>
          </a:xfrm>
          <a:prstGeom prst="rect">
            <a:avLst/>
          </a:prstGeom>
          <a:solidFill>
            <a:srgbClr val="C1E0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R: 193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G: 224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schemeClr val="tx1"/>
                </a:solidFill>
                <a:latin typeface="Calibri" panose="020F0502020204030204" pitchFamily="34" charset="0"/>
              </a:rPr>
              <a:t>B: 177</a:t>
            </a:r>
          </a:p>
        </p:txBody>
      </p:sp>
    </p:spTree>
    <p:extLst>
      <p:ext uri="{BB962C8B-B14F-4D97-AF65-F5344CB8AC3E}">
        <p14:creationId xmlns:p14="http://schemas.microsoft.com/office/powerpoint/2010/main" val="2072942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197100" y="6428749"/>
            <a:ext cx="2040467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Novembre 2017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11184564" y="6434501"/>
            <a:ext cx="186449" cy="1270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06237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7141" y="1427164"/>
            <a:ext cx="11186191" cy="466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84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3"/>
          </p:nvPr>
        </p:nvSpPr>
        <p:spPr>
          <a:xfrm>
            <a:off x="527382" y="897423"/>
            <a:ext cx="10943167" cy="562987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2400" b="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27382" y="111301"/>
            <a:ext cx="9995183" cy="7861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6" name="Text Placeholder 19"/>
          <p:cNvSpPr>
            <a:spLocks noGrp="1"/>
          </p:cNvSpPr>
          <p:nvPr>
            <p:ph idx="1"/>
          </p:nvPr>
        </p:nvSpPr>
        <p:spPr>
          <a:xfrm>
            <a:off x="527381" y="1567333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30712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2894" y="111301"/>
            <a:ext cx="10967687" cy="7861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idx="12"/>
          </p:nvPr>
        </p:nvSpPr>
        <p:spPr>
          <a:xfrm>
            <a:off x="609600" y="1168400"/>
            <a:ext cx="10972800" cy="4918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406255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1FC7A-6D78-0A49-95C3-3D691449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D125FC-C744-924B-B97A-5C1C8FD20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EC071-5B39-9A4F-BFCD-9D4F7805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36B47E-879B-214E-8476-F4EAF4D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D34366-28F7-504C-9FC9-BF5F9372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4AB080-31BD-6C49-AB95-5AB6B986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5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FCD1E-89FB-9C44-88C6-23804EFB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B7F634-72E7-EC4D-AD7C-59D595D87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6493D0-8B72-4F44-ADE3-0BC1709C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A13687-439F-7D4F-BC4F-BCB06FA0F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89A939-8F25-304C-990A-14B4981C5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618A92-C92E-F34C-BB3C-8C87242A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DDA515-9C85-A74A-9385-60A638FA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D09A48-438D-B944-8585-EA52ECB8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9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38919-E50C-9E42-86EA-04802175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C3C503-CE30-7440-9179-A1269F87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44A114-777E-5B45-80F7-8CFB0AF8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AD237C-FD0C-6D4F-9A1E-691EB733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4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D442381-CA57-934E-AB22-F601A3C1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F44799-D5A9-DB4F-A545-61BA8D72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7FDFCD-269D-A348-8E62-793BB9B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3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ACCF64-4F05-1543-A4DF-E77BE432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6A09A-B0FD-3546-A772-D59FCC8A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EA03DD-6FA0-4C46-B73B-53B62C42D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CEDA07-D3AD-2B40-88F6-30687725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EF0E35-25B6-A74A-B5DC-41D2C26F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7A071F-8FA0-3D47-B73D-95DFB9DE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95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C7832-9EF2-FB42-9717-0B69B8840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55C522-D5B3-F446-B0B7-329C425F2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6CE26F-6245-3847-BC76-13B5A2C06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1023F8-300E-1946-806E-BE5EE07D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28E7C1-53BB-B646-AB1D-3D1C738A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59F5E8-1865-6C40-82D5-FBE5AD3E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4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DFA7C9-87AD-774C-B931-8B5BC98B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FB548E-D351-9649-AE6E-B2163F0EF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B88F7-31FA-3B48-A7D6-F83A4FF2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7A61-3EC9-274D-AB00-BEA04F8A8FFC}" type="datetimeFigureOut">
              <a:rPr lang="it-IT" smtClean="0"/>
              <a:t>01/08/2023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514EDE-9941-EF45-96C1-D7C3B6FDF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091065-2BCF-714F-9BB6-DAEA64B32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FB16-2D1F-E144-8615-C96349D4F35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4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0863" y="153623"/>
            <a:ext cx="11233150" cy="951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20532"/>
            <a:ext cx="11227696" cy="470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3" name="Segnaposto data 3">
            <a:extLst>
              <a:ext uri="{FF2B5EF4-FFF2-40B4-BE49-F238E27FC236}">
                <a16:creationId xmlns:a16="http://schemas.microsoft.com/office/drawing/2014/main" id="{46B60464-616D-4465-8B02-88210359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E4F5A505-C94F-4DB1-A695-9C2D6C8F6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53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Wingdings" charset="2"/>
        <a:buChar char="§"/>
        <a:defRPr sz="18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496888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6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720725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4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933450" indent="-2127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1157288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3" pos="325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3384694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26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123825"/>
            <a:ext cx="10975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it-I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991600" y="6565900"/>
            <a:ext cx="2592388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1217F4DB-6732-45BB-ACC0-AD0D4BAD0126}" type="slidenum">
              <a:rPr lang="en-GB" sz="800" smtClean="0">
                <a:solidFill>
                  <a:srgbClr val="666666"/>
                </a:solidFill>
                <a:latin typeface="Calibri" panose="020F0502020204030204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800" dirty="0">
              <a:solidFill>
                <a:srgbClr val="666666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lang="en-AU" sz="2400" b="1" kern="1200" dirty="0">
          <a:solidFill>
            <a:srgbClr val="404040"/>
          </a:solidFill>
          <a:latin typeface="Calibri" panose="020F0502020204030204" pitchFamily="34" charset="0"/>
          <a:ea typeface="Calibri" panose="020F0502020204030204" pitchFamily="3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14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1pPr>
      <a:lvl2pPr marL="34290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5143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682625" indent="-169863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8572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0863" y="153623"/>
            <a:ext cx="11233150" cy="951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20532"/>
            <a:ext cx="11227696" cy="470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3" name="Segnaposto data 3">
            <a:extLst>
              <a:ext uri="{FF2B5EF4-FFF2-40B4-BE49-F238E27FC236}">
                <a16:creationId xmlns:a16="http://schemas.microsoft.com/office/drawing/2014/main" id="{46B60464-616D-4465-8B02-882103597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356350"/>
            <a:ext cx="4646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b="1"/>
              <a:t>Alberto Proverbio </a:t>
            </a:r>
            <a:r>
              <a:rPr lang="en-US"/>
              <a:t>– Associate Partner VPS, a TESISQUARE Company</a:t>
            </a:r>
            <a:endParaRPr lang="en-US" baseline="30000" dirty="0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E4F5A505-C94F-4DB1-A695-9C2D6C8F6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07" y="6391520"/>
            <a:ext cx="672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fld id="{F848E4BA-17C2-514E-B15D-FE606A8A0F29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24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Wingdings" charset="2"/>
        <a:buChar char="§"/>
        <a:defRPr sz="18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496888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6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720725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4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933450" indent="-2127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1157288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30000"/>
        <a:buFont typeface="Wingdings" charset="2"/>
        <a:buChar char="§"/>
        <a:tabLst/>
        <a:defRPr sz="1200" b="0" i="0" kern="12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3" pos="325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2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29964872"/>
              </p:ext>
            </p:ext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026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8013" y="123825"/>
            <a:ext cx="109759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it-I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991600" y="6565900"/>
            <a:ext cx="2592388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hangingPunct="1">
              <a:defRPr/>
            </a:pPr>
            <a:fld id="{1217F4DB-6732-45BB-ACC0-AD0D4BAD0126}" type="slidenum">
              <a:rPr lang="en-GB" sz="800" smtClean="0">
                <a:solidFill>
                  <a:srgbClr val="666666"/>
                </a:solidFill>
                <a:latin typeface="Calibri" panose="020F0502020204030204" pitchFamily="34" charset="0"/>
                <a:cs typeface="Arial" charset="0"/>
              </a:rPr>
              <a:pPr algn="r" eaLnBrk="1" hangingPunct="1">
                <a:defRPr/>
              </a:pPr>
              <a:t>‹#›</a:t>
            </a:fld>
            <a:endParaRPr lang="en-GB" sz="800" dirty="0">
              <a:solidFill>
                <a:srgbClr val="666666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7" r:id="rId9"/>
    <p:sldLayoutId id="2147483688" r:id="rId10"/>
    <p:sldLayoutId id="21474836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lang="en-AU" sz="2400" b="1" kern="1200" dirty="0">
          <a:solidFill>
            <a:srgbClr val="404040"/>
          </a:solidFill>
          <a:latin typeface="Calibri" panose="020F0502020204030204" pitchFamily="34" charset="0"/>
          <a:ea typeface="Calibri" panose="020F0502020204030204" pitchFamily="34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 b="1">
          <a:solidFill>
            <a:srgbClr val="404040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714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1pPr>
      <a:lvl2pPr marL="34290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5143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682625" indent="-169863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857250" indent="-171450" algn="l" rtl="0" eaLnBrk="0" fontAlgn="base" hangingPunct="0">
        <a:spcBef>
          <a:spcPts val="450"/>
        </a:spcBef>
        <a:spcAft>
          <a:spcPct val="0"/>
        </a:spcAft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370" y="39925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rPr>
              <a:t>Alberto Proverbio </a:t>
            </a:r>
          </a:p>
          <a:p>
            <a:pPr algn="ctr"/>
            <a:r>
              <a:rPr 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rPr>
              <a:t>Supply Chain Expert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" y="222867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BE1724"/>
                </a:solidFill>
                <a:latin typeface="Baron Neue" panose="020B0000000000000000" pitchFamily="34" charset="0"/>
                <a:ea typeface="Helvetica Neue" charset="0"/>
                <a:cs typeface="Helvetica Neue" charset="0"/>
              </a:rPr>
              <a:t>DIGITAL &amp; AGILE SUPPLY CHAIN </a:t>
            </a:r>
          </a:p>
          <a:p>
            <a:pPr algn="ctr"/>
            <a:r>
              <a:rPr lang="it-IT" sz="3600" dirty="0">
                <a:solidFill>
                  <a:srgbClr val="BE1724"/>
                </a:solidFill>
                <a:latin typeface="Baron Neue" panose="020B0000000000000000" pitchFamily="34" charset="0"/>
                <a:ea typeface="Helvetica Neue" charset="0"/>
                <a:cs typeface="Helvetica Neue" charset="0"/>
              </a:rPr>
              <a:t>IN THE ERA OF DISRUPTION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487FDEB-DDFC-394F-82E6-D74D719D824B}"/>
              </a:ext>
            </a:extLst>
          </p:cNvPr>
          <p:cNvGrpSpPr/>
          <p:nvPr/>
        </p:nvGrpSpPr>
        <p:grpSpPr>
          <a:xfrm>
            <a:off x="3291743" y="1679439"/>
            <a:ext cx="5864614" cy="2154437"/>
            <a:chOff x="3329027" y="2474275"/>
            <a:chExt cx="5606143" cy="1013023"/>
          </a:xfrm>
        </p:grpSpPr>
        <p:cxnSp>
          <p:nvCxnSpPr>
            <p:cNvPr id="5" name="Connettore 1 4"/>
            <p:cNvCxnSpPr>
              <a:cxnSpLocks/>
            </p:cNvCxnSpPr>
            <p:nvPr/>
          </p:nvCxnSpPr>
          <p:spPr>
            <a:xfrm>
              <a:off x="3329027" y="3487298"/>
              <a:ext cx="5606143" cy="0"/>
            </a:xfrm>
            <a:prstGeom prst="line">
              <a:avLst/>
            </a:prstGeom>
            <a:ln>
              <a:solidFill>
                <a:srgbClr val="BE1724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E5553A0A-AC10-4043-B025-80F6A671AEB3}"/>
                </a:ext>
              </a:extLst>
            </p:cNvPr>
            <p:cNvCxnSpPr>
              <a:cxnSpLocks/>
            </p:cNvCxnSpPr>
            <p:nvPr/>
          </p:nvCxnSpPr>
          <p:spPr>
            <a:xfrm>
              <a:off x="3329027" y="2474275"/>
              <a:ext cx="5606143" cy="0"/>
            </a:xfrm>
            <a:prstGeom prst="line">
              <a:avLst/>
            </a:prstGeom>
            <a:ln>
              <a:solidFill>
                <a:srgbClr val="BE1724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23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5788" y="1584064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3836020" y="297334"/>
            <a:ext cx="768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WHERE WE ARE? 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A stress test for Supply Chain</a:t>
            </a:r>
          </a:p>
        </p:txBody>
      </p:sp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2D3D97DC-B337-9A59-D117-519B0C53E6E2}"/>
              </a:ext>
            </a:extLst>
          </p:cNvPr>
          <p:cNvSpPr txBox="1">
            <a:spLocks/>
          </p:cNvSpPr>
          <p:nvPr/>
        </p:nvSpPr>
        <p:spPr>
          <a:xfrm>
            <a:off x="7071152" y="1680972"/>
            <a:ext cx="4687225" cy="19717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Supply Chain Performance &amp;</a:t>
            </a:r>
            <a:r>
              <a:rPr lang="it-IT" sz="1600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Resilience</a:t>
            </a:r>
            <a:r>
              <a:rPr lang="it-IT" sz="1600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Assessment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is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a stress test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method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already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applied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several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companies to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evaluate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performances  (vs best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practices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) and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identify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weakness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opportunities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EC658EF-FBC7-9D28-CBE6-1CF16370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3" y="1601326"/>
            <a:ext cx="5790809" cy="460269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29E680-2AAB-1782-0F0A-5F52B9151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152" y="3241807"/>
            <a:ext cx="4687225" cy="293079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4CB799-79A9-CFAD-CA4F-1D81AF829742}"/>
              </a:ext>
            </a:extLst>
          </p:cNvPr>
          <p:cNvSpPr txBox="1"/>
          <p:nvPr/>
        </p:nvSpPr>
        <p:spPr>
          <a:xfrm>
            <a:off x="452403" y="6275093"/>
            <a:ext cx="6183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https://www.industry4business.it/industria-4-0/come-effettuare-uno-stress-test-per-supply-chain-agili-e-resilienti/</a:t>
            </a:r>
            <a:b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EF6EE3C1-C38F-2C74-FDA0-CA73259F5417}"/>
              </a:ext>
            </a:extLst>
          </p:cNvPr>
          <p:cNvSpPr/>
          <p:nvPr/>
        </p:nvSpPr>
        <p:spPr>
          <a:xfrm>
            <a:off x="6423880" y="3790510"/>
            <a:ext cx="423746" cy="92596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75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5788" y="1584064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2D3D97DC-B337-9A59-D117-519B0C53E6E2}"/>
              </a:ext>
            </a:extLst>
          </p:cNvPr>
          <p:cNvSpPr txBox="1">
            <a:spLocks/>
          </p:cNvSpPr>
          <p:nvPr/>
        </p:nvSpPr>
        <p:spPr>
          <a:xfrm>
            <a:off x="515788" y="2020025"/>
            <a:ext cx="5684290" cy="761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E0"/>
              </a:buClr>
              <a:buNone/>
              <a:defRPr/>
            </a:pPr>
            <a:r>
              <a:rPr lang="it-IT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Average</a:t>
            </a:r>
            <a:r>
              <a:rPr lang="it-IT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performance = 3  </a:t>
            </a:r>
            <a:r>
              <a:rPr lang="it-IT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(from 1 to 6)</a:t>
            </a:r>
          </a:p>
          <a:p>
            <a:pPr marL="0" indent="0">
              <a:buClr>
                <a:srgbClr val="009EE0"/>
              </a:buClr>
              <a:buNone/>
              <a:defRPr/>
            </a:pP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>
                <a:srgbClr val="009EE0"/>
              </a:buClr>
              <a:defRPr/>
            </a:pP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B4284F4B-608E-82F1-5DC1-F872679301F3}"/>
              </a:ext>
            </a:extLst>
          </p:cNvPr>
          <p:cNvSpPr txBox="1">
            <a:spLocks/>
          </p:cNvSpPr>
          <p:nvPr/>
        </p:nvSpPr>
        <p:spPr>
          <a:xfrm>
            <a:off x="515788" y="2419906"/>
            <a:ext cx="5012176" cy="4148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E0"/>
              </a:buClr>
              <a:buNone/>
              <a:defRPr/>
            </a:pPr>
            <a:endParaRPr lang="it-IT" dirty="0">
              <a:solidFill>
                <a:srgbClr val="000000"/>
              </a:solidFill>
              <a:ea typeface="+mn-ea"/>
              <a:cs typeface="Calibri" panose="020F0502020204030204" pitchFamily="34" charset="0"/>
            </a:endParaRPr>
          </a:p>
          <a:p>
            <a:pPr>
              <a:buClr>
                <a:srgbClr val="009EE0"/>
              </a:buClr>
              <a:defRPr/>
            </a:pP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Poor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Visibility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9EE0"/>
              </a:buClr>
              <a:defRPr/>
            </a:pP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Limited info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about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delays/ETA</a:t>
            </a:r>
          </a:p>
          <a:p>
            <a:pPr>
              <a:buClr>
                <a:srgbClr val="009EE0"/>
              </a:buClr>
              <a:defRPr/>
            </a:pP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Collaboration with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traditional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methods</a:t>
            </a:r>
            <a:endParaRPr lang="it-IT" sz="1600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>
                <a:srgbClr val="009EE0"/>
              </a:buClr>
              <a:defRPr/>
            </a:pP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Demand forecasting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issues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looking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at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past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)  </a:t>
            </a:r>
          </a:p>
          <a:p>
            <a:pPr>
              <a:buClr>
                <a:srgbClr val="009EE0"/>
              </a:buClr>
              <a:defRPr/>
            </a:pP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Fragmentation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Responsabilities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of Supply Chain / Silo 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approach</a:t>
            </a:r>
            <a:endParaRPr lang="it-IT" sz="1600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>
                <a:srgbClr val="009EE0"/>
              </a:buClr>
              <a:defRPr/>
            </a:pP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Shortage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of skills (cross-</a:t>
            </a:r>
            <a:r>
              <a:rPr lang="it-IT" sz="16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functional</a:t>
            </a:r>
            <a:r>
              <a:rPr lang="it-IT" sz="16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, new tech)</a:t>
            </a:r>
          </a:p>
          <a:p>
            <a:pPr marL="0" indent="0" algn="ctr">
              <a:buClr>
                <a:srgbClr val="009EE0"/>
              </a:buClr>
              <a:buNone/>
              <a:defRPr/>
            </a:pPr>
            <a:endParaRPr lang="it-IT" b="1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 algn="ctr">
              <a:buClr>
                <a:srgbClr val="009EE0"/>
              </a:buClr>
              <a:buNone/>
              <a:defRPr/>
            </a:pPr>
            <a:r>
              <a:rPr lang="it-IT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Slow to </a:t>
            </a:r>
            <a:r>
              <a:rPr lang="it-IT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react</a:t>
            </a:r>
            <a:r>
              <a:rPr lang="it-IT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9EE0"/>
              </a:buClr>
              <a:defRPr/>
            </a:pPr>
            <a:endParaRPr lang="it-IT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>
                <a:srgbClr val="009EE0"/>
              </a:buClr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8EEF1D-9799-660E-E22C-4AE69DF0CD5D}"/>
              </a:ext>
            </a:extLst>
          </p:cNvPr>
          <p:cNvSpPr txBox="1">
            <a:spLocks/>
          </p:cNvSpPr>
          <p:nvPr/>
        </p:nvSpPr>
        <p:spPr>
          <a:xfrm>
            <a:off x="6926839" y="2395302"/>
            <a:ext cx="4971512" cy="3615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E0"/>
              </a:buClr>
              <a:buNone/>
              <a:defRPr/>
            </a:pPr>
            <a:r>
              <a:rPr lang="it-IT" sz="2400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Important</a:t>
            </a:r>
            <a:r>
              <a:rPr lang="it-IT" sz="2400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it-IT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pace for </a:t>
            </a:r>
            <a:r>
              <a:rPr kumimoji="0" lang="it-IT" sz="24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Improvement</a:t>
            </a:r>
            <a:r>
              <a:rPr kumimoji="0" lang="it-IT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it-IT" sz="2400" b="1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enabling</a:t>
            </a:r>
            <a:r>
              <a:rPr kumimoji="0" lang="it-IT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G</a:t>
            </a:r>
            <a:r>
              <a:rPr kumimoji="0" lang="it-IT" sz="2400" b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rowth</a:t>
            </a:r>
            <a:endParaRPr kumimoji="0" lang="it-IT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Clr>
                <a:srgbClr val="009EE0"/>
              </a:buClr>
              <a:buNone/>
              <a:defRPr/>
            </a:pP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+ product </a:t>
            </a:r>
            <a:r>
              <a:rPr lang="it-IT" sz="20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availability</a:t>
            </a:r>
            <a:endParaRPr lang="it-IT" sz="2000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Clr>
                <a:srgbClr val="009EE0"/>
              </a:buClr>
              <a:buNone/>
              <a:defRPr/>
            </a:pPr>
            <a:r>
              <a:rPr kumimoji="0" lang="it-IT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+ service </a:t>
            </a:r>
            <a:r>
              <a:rPr kumimoji="0" lang="it-IT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level</a:t>
            </a:r>
            <a:endParaRPr lang="it-IT" sz="2000" dirty="0">
              <a:solidFill>
                <a:srgbClr val="000000"/>
              </a:solidFill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Clr>
                <a:srgbClr val="009EE0"/>
              </a:buClr>
              <a:buNone/>
              <a:defRPr/>
            </a:pPr>
            <a:r>
              <a:rPr kumimoji="0" lang="it-IT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+ customer </a:t>
            </a:r>
            <a:r>
              <a:rPr kumimoji="0" lang="it-IT" sz="20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satisfaction</a:t>
            </a:r>
            <a:endParaRPr kumimoji="0" lang="it-IT" sz="20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Clr>
                <a:srgbClr val="009EE0"/>
              </a:buClr>
              <a:buNone/>
              <a:defRPr/>
            </a:pP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-  CO2 </a:t>
            </a:r>
            <a:r>
              <a:rPr lang="it-IT" sz="20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emissions</a:t>
            </a:r>
            <a:endParaRPr kumimoji="0" lang="it-IT" sz="20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</a:endParaRPr>
          </a:p>
          <a:p>
            <a:pPr marL="0" indent="0">
              <a:buClr>
                <a:srgbClr val="009EE0"/>
              </a:buClr>
              <a:buNone/>
              <a:defRPr/>
            </a:pP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-  cost of disruption</a:t>
            </a:r>
            <a:r>
              <a:rPr kumimoji="0" lang="it-IT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indent="0">
              <a:buClr>
                <a:srgbClr val="009EE0"/>
              </a:buClr>
              <a:buNone/>
              <a:defRPr/>
            </a:pPr>
            <a:r>
              <a:rPr kumimoji="0" lang="it-IT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low </a:t>
            </a:r>
            <a:r>
              <a:rPr lang="it-IT" sz="20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value</a:t>
            </a: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added</a:t>
            </a:r>
            <a:r>
              <a:rPr lang="it-IT" sz="2000" dirty="0">
                <a:solidFill>
                  <a:srgbClr val="000000"/>
                </a:solidFill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tasks </a:t>
            </a:r>
            <a:r>
              <a:rPr kumimoji="0" lang="it-IT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>
              <a:buClr>
                <a:srgbClr val="009EE0"/>
              </a:buClr>
              <a:defRPr/>
            </a:pP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77F9E71A-010A-9013-85F6-C8E102CEE7DA}"/>
              </a:ext>
            </a:extLst>
          </p:cNvPr>
          <p:cNvSpPr/>
          <p:nvPr/>
        </p:nvSpPr>
        <p:spPr>
          <a:xfrm>
            <a:off x="5767335" y="2452263"/>
            <a:ext cx="536731" cy="3075697"/>
          </a:xfrm>
          <a:prstGeom prst="rightArrow">
            <a:avLst>
              <a:gd name="adj1" fmla="val 50000"/>
              <a:gd name="adj2" fmla="val 745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09EAE4-ED3D-134A-B5D3-D6B69CC47887}"/>
              </a:ext>
            </a:extLst>
          </p:cNvPr>
          <p:cNvSpPr txBox="1"/>
          <p:nvPr/>
        </p:nvSpPr>
        <p:spPr>
          <a:xfrm>
            <a:off x="3932098" y="367373"/>
            <a:ext cx="768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WHERE WE ARE? 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Results of stress test </a:t>
            </a:r>
          </a:p>
        </p:txBody>
      </p:sp>
    </p:spTree>
    <p:extLst>
      <p:ext uri="{BB962C8B-B14F-4D97-AF65-F5344CB8AC3E}">
        <p14:creationId xmlns:p14="http://schemas.microsoft.com/office/powerpoint/2010/main" val="96151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1F3660-66FC-9944-B0B1-E1AB184908C1}"/>
              </a:ext>
            </a:extLst>
          </p:cNvPr>
          <p:cNvSpPr txBox="1"/>
          <p:nvPr/>
        </p:nvSpPr>
        <p:spPr>
          <a:xfrm>
            <a:off x="4059043" y="426659"/>
            <a:ext cx="749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THE AGE OF DISRUPTION: 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growing Complexity and Demand Volatility</a:t>
            </a:r>
            <a:endParaRPr lang="it-IT" sz="2800" b="1" dirty="0">
              <a:solidFill>
                <a:srgbClr val="BE1724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Connettore 1 8"/>
          <p:cNvCxnSpPr>
            <a:cxnSpLocks/>
          </p:cNvCxnSpPr>
          <p:nvPr/>
        </p:nvCxnSpPr>
        <p:spPr>
          <a:xfrm>
            <a:off x="456005" y="1595223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307;p3">
            <a:extLst>
              <a:ext uri="{FF2B5EF4-FFF2-40B4-BE49-F238E27FC236}">
                <a16:creationId xmlns:a16="http://schemas.microsoft.com/office/drawing/2014/main" id="{6F21B515-4694-81F4-D7FD-1D407779532D}"/>
              </a:ext>
            </a:extLst>
          </p:cNvPr>
          <p:cNvSpPr/>
          <p:nvPr/>
        </p:nvSpPr>
        <p:spPr>
          <a:xfrm>
            <a:off x="-1" y="3048365"/>
            <a:ext cx="12189630" cy="166420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311;p3">
            <a:extLst>
              <a:ext uri="{FF2B5EF4-FFF2-40B4-BE49-F238E27FC236}">
                <a16:creationId xmlns:a16="http://schemas.microsoft.com/office/drawing/2014/main" id="{4FC92979-09E4-E71C-EA31-252A4559755C}"/>
              </a:ext>
            </a:extLst>
          </p:cNvPr>
          <p:cNvSpPr txBox="1"/>
          <p:nvPr/>
        </p:nvSpPr>
        <p:spPr>
          <a:xfrm>
            <a:off x="385507" y="4805395"/>
            <a:ext cx="29372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Rapidly Shifting Market Dynamics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312;p3">
            <a:extLst>
              <a:ext uri="{FF2B5EF4-FFF2-40B4-BE49-F238E27FC236}">
                <a16:creationId xmlns:a16="http://schemas.microsoft.com/office/drawing/2014/main" id="{AA8E12C3-A930-050C-5214-4200030E4ADF}"/>
              </a:ext>
            </a:extLst>
          </p:cNvPr>
          <p:cNvSpPr txBox="1"/>
          <p:nvPr/>
        </p:nvSpPr>
        <p:spPr>
          <a:xfrm>
            <a:off x="8425035" y="4777281"/>
            <a:ext cx="28479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Static Planning Processes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313;p3">
            <a:extLst>
              <a:ext uri="{FF2B5EF4-FFF2-40B4-BE49-F238E27FC236}">
                <a16:creationId xmlns:a16="http://schemas.microsoft.com/office/drawing/2014/main" id="{BC1A972E-BBA3-D1E3-496E-2654D8BE85AF}"/>
              </a:ext>
            </a:extLst>
          </p:cNvPr>
          <p:cNvSpPr txBox="1"/>
          <p:nvPr/>
        </p:nvSpPr>
        <p:spPr>
          <a:xfrm>
            <a:off x="4442161" y="4811362"/>
            <a:ext cx="296198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Poor Supply Chain Visibility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315;p3">
            <a:extLst>
              <a:ext uri="{FF2B5EF4-FFF2-40B4-BE49-F238E27FC236}">
                <a16:creationId xmlns:a16="http://schemas.microsoft.com/office/drawing/2014/main" id="{014A29A9-5F04-059C-4ED3-77B508135BC2}"/>
              </a:ext>
            </a:extLst>
          </p:cNvPr>
          <p:cNvSpPr txBox="1"/>
          <p:nvPr/>
        </p:nvSpPr>
        <p:spPr>
          <a:xfrm>
            <a:off x="106510" y="5572141"/>
            <a:ext cx="37992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Bottlenecks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, increased costs, unplanned events and risks,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growing </a:t>
            </a:r>
            <a:r>
              <a:rPr lang="en-US" sz="1600" b="1" kern="0" dirty="0">
                <a:solidFill>
                  <a:srgbClr val="003C5F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emand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kern="0" dirty="0">
                <a:solidFill>
                  <a:srgbClr val="003C5F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V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olatility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,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People challenges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316;p3">
            <a:extLst>
              <a:ext uri="{FF2B5EF4-FFF2-40B4-BE49-F238E27FC236}">
                <a16:creationId xmlns:a16="http://schemas.microsoft.com/office/drawing/2014/main" id="{429474C4-6B08-4C82-CFC2-D3D3470290C6}"/>
              </a:ext>
            </a:extLst>
          </p:cNvPr>
          <p:cNvSpPr txBox="1"/>
          <p:nvPr/>
        </p:nvSpPr>
        <p:spPr>
          <a:xfrm>
            <a:off x="8286224" y="5554089"/>
            <a:ext cx="3460104" cy="95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Out of touch with reality,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based on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no updated data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317;p3">
            <a:extLst>
              <a:ext uri="{FF2B5EF4-FFF2-40B4-BE49-F238E27FC236}">
                <a16:creationId xmlns:a16="http://schemas.microsoft.com/office/drawing/2014/main" id="{608FB893-100C-054C-E4B2-4F8A989909A1}"/>
              </a:ext>
            </a:extLst>
          </p:cNvPr>
          <p:cNvSpPr txBox="1"/>
          <p:nvPr/>
        </p:nvSpPr>
        <p:spPr>
          <a:xfrm>
            <a:off x="4474944" y="5579863"/>
            <a:ext cx="2896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70%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of companies don’t know their n-level supplier network (survey by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Resilinc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18;p3">
            <a:extLst>
              <a:ext uri="{FF2B5EF4-FFF2-40B4-BE49-F238E27FC236}">
                <a16:creationId xmlns:a16="http://schemas.microsoft.com/office/drawing/2014/main" id="{A61DFF1F-80C7-FD0B-62B4-85A08087DFD2}"/>
              </a:ext>
            </a:extLst>
          </p:cNvPr>
          <p:cNvSpPr txBox="1"/>
          <p:nvPr/>
        </p:nvSpPr>
        <p:spPr>
          <a:xfrm>
            <a:off x="267196" y="1786989"/>
            <a:ext cx="112331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Managing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Global Supply Chains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has become increasingly difficult, with numerous challenges impacting how organizations ensure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product availability, service levels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quality, sustainability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and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total cost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optimization.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678962-296C-5710-EAB4-61762970A4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07" y="3048867"/>
            <a:ext cx="2115116" cy="16632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1D535A6-624E-2DDD-9EE4-C16B82F14E7C}"/>
              </a:ext>
            </a:extLst>
          </p:cNvPr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326" y="3037849"/>
            <a:ext cx="2116800" cy="16632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8498FA6-821E-6AA6-2C09-AD0C76134B6D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372" y="3059886"/>
            <a:ext cx="2116800" cy="16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1F3660-66FC-9944-B0B1-E1AB184908C1}"/>
              </a:ext>
            </a:extLst>
          </p:cNvPr>
          <p:cNvSpPr txBox="1"/>
          <p:nvPr/>
        </p:nvSpPr>
        <p:spPr>
          <a:xfrm>
            <a:off x="4036740" y="445719"/>
            <a:ext cx="680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THE ANSWER  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AGILE AND RESILIENT SUPPLY CHAIN</a:t>
            </a:r>
            <a:endParaRPr lang="it-IT" sz="2800" b="1" dirty="0">
              <a:solidFill>
                <a:srgbClr val="BE1724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Connettore 1 8"/>
          <p:cNvCxnSpPr>
            <a:cxnSpLocks/>
          </p:cNvCxnSpPr>
          <p:nvPr/>
        </p:nvCxnSpPr>
        <p:spPr>
          <a:xfrm>
            <a:off x="514527" y="1606368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332;p4">
            <a:extLst>
              <a:ext uri="{FF2B5EF4-FFF2-40B4-BE49-F238E27FC236}">
                <a16:creationId xmlns:a16="http://schemas.microsoft.com/office/drawing/2014/main" id="{D635AC05-E070-7618-A2CE-44C445542D6E}"/>
              </a:ext>
            </a:extLst>
          </p:cNvPr>
          <p:cNvSpPr txBox="1"/>
          <p:nvPr/>
        </p:nvSpPr>
        <p:spPr>
          <a:xfrm>
            <a:off x="4402231" y="4734494"/>
            <a:ext cx="384402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Extended Visibility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Digital Supply Chain Twin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333;p4">
            <a:extLst>
              <a:ext uri="{FF2B5EF4-FFF2-40B4-BE49-F238E27FC236}">
                <a16:creationId xmlns:a16="http://schemas.microsoft.com/office/drawing/2014/main" id="{087711F5-152D-6392-5440-52C5C84CCE8E}"/>
              </a:ext>
            </a:extLst>
          </p:cNvPr>
          <p:cNvSpPr txBox="1"/>
          <p:nvPr/>
        </p:nvSpPr>
        <p:spPr>
          <a:xfrm>
            <a:off x="4299466" y="5549153"/>
            <a:ext cx="3844026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It’s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a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digital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representation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physical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supply chain (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critical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part)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that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can be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used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 to create plans and make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Arial"/>
              </a:rPr>
              <a:t>decisions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334;p4">
            <a:extLst>
              <a:ext uri="{FF2B5EF4-FFF2-40B4-BE49-F238E27FC236}">
                <a16:creationId xmlns:a16="http://schemas.microsoft.com/office/drawing/2014/main" id="{6B848AF3-E515-BBCC-58E3-F3A36384F7C2}"/>
              </a:ext>
            </a:extLst>
          </p:cNvPr>
          <p:cNvSpPr txBox="1"/>
          <p:nvPr/>
        </p:nvSpPr>
        <p:spPr>
          <a:xfrm>
            <a:off x="9048239" y="4757359"/>
            <a:ext cx="209397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Adaptable to Changes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335;p4">
            <a:extLst>
              <a:ext uri="{FF2B5EF4-FFF2-40B4-BE49-F238E27FC236}">
                <a16:creationId xmlns:a16="http://schemas.microsoft.com/office/drawing/2014/main" id="{DE5842BD-B9D9-A3C1-CF71-8FFBA684CAB6}"/>
              </a:ext>
            </a:extLst>
          </p:cNvPr>
          <p:cNvSpPr txBox="1"/>
          <p:nvPr/>
        </p:nvSpPr>
        <p:spPr>
          <a:xfrm>
            <a:off x="8443416" y="5603508"/>
            <a:ext cx="330362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Speed and flexibility to react to sudden demand and supply changes. Anticipate risks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1336;p4">
            <a:extLst>
              <a:ext uri="{FF2B5EF4-FFF2-40B4-BE49-F238E27FC236}">
                <a16:creationId xmlns:a16="http://schemas.microsoft.com/office/drawing/2014/main" id="{7A502536-10E8-802F-98F2-2CD70D1F39E0}"/>
              </a:ext>
            </a:extLst>
          </p:cNvPr>
          <p:cNvSpPr txBox="1"/>
          <p:nvPr/>
        </p:nvSpPr>
        <p:spPr>
          <a:xfrm>
            <a:off x="795365" y="4802411"/>
            <a:ext cx="229058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Digital Collaboration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337;p4">
            <a:extLst>
              <a:ext uri="{FF2B5EF4-FFF2-40B4-BE49-F238E27FC236}">
                <a16:creationId xmlns:a16="http://schemas.microsoft.com/office/drawing/2014/main" id="{EEC8EEF5-A94D-C7FD-33C0-07C79E6B619C}"/>
              </a:ext>
            </a:extLst>
          </p:cNvPr>
          <p:cNvSpPr txBox="1"/>
          <p:nvPr/>
        </p:nvSpPr>
        <p:spPr>
          <a:xfrm>
            <a:off x="514527" y="5550182"/>
            <a:ext cx="30292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91A5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Engages every level of the supply chain to ensure open flow and exchange of information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1338;p4">
            <a:extLst>
              <a:ext uri="{FF2B5EF4-FFF2-40B4-BE49-F238E27FC236}">
                <a16:creationId xmlns:a16="http://schemas.microsoft.com/office/drawing/2014/main" id="{86C053CF-AEAF-BA99-7B0B-C819ABDAE3D4}"/>
              </a:ext>
            </a:extLst>
          </p:cNvPr>
          <p:cNvSpPr txBox="1"/>
          <p:nvPr/>
        </p:nvSpPr>
        <p:spPr>
          <a:xfrm>
            <a:off x="478213" y="1789392"/>
            <a:ext cx="1136438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With the goal of enabling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strategic business growth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, companies must implement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new supply chain models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focused on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collaboration, extended visibility, adaptability, sustainability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and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enabled by Digital Tech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1307;p3">
            <a:extLst>
              <a:ext uri="{FF2B5EF4-FFF2-40B4-BE49-F238E27FC236}">
                <a16:creationId xmlns:a16="http://schemas.microsoft.com/office/drawing/2014/main" id="{D00F5447-033E-CEF9-87D8-7F557EA42F62}"/>
              </a:ext>
            </a:extLst>
          </p:cNvPr>
          <p:cNvSpPr/>
          <p:nvPr/>
        </p:nvSpPr>
        <p:spPr>
          <a:xfrm>
            <a:off x="2370" y="2825458"/>
            <a:ext cx="12189630" cy="166420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51D9C9A-791E-8100-805C-5F0F72ED2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78" y="2832634"/>
            <a:ext cx="2113575" cy="16632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80384F1-F517-F15A-AD5A-14FD35A24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800" y="2843063"/>
            <a:ext cx="2114331" cy="16632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34D72AA-75F5-3CB6-022D-6EBA67CED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9"/>
          <a:stretch/>
        </p:blipFill>
        <p:spPr>
          <a:xfrm>
            <a:off x="9093284" y="2844822"/>
            <a:ext cx="2102848" cy="16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1F3660-66FC-9944-B0B1-E1AB184908C1}"/>
              </a:ext>
            </a:extLst>
          </p:cNvPr>
          <p:cNvSpPr txBox="1"/>
          <p:nvPr/>
        </p:nvSpPr>
        <p:spPr>
          <a:xfrm>
            <a:off x="4036740" y="445719"/>
            <a:ext cx="680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THE ANSWER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AGILE AND RESILIENT SUPPLY CHAIN</a:t>
            </a:r>
            <a:endParaRPr lang="it-IT" sz="2800" b="1" dirty="0">
              <a:solidFill>
                <a:srgbClr val="BE1724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" name="Connettore 1 8"/>
          <p:cNvCxnSpPr>
            <a:cxnSpLocks/>
          </p:cNvCxnSpPr>
          <p:nvPr/>
        </p:nvCxnSpPr>
        <p:spPr>
          <a:xfrm>
            <a:off x="469923" y="1584066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336;p4">
            <a:extLst>
              <a:ext uri="{FF2B5EF4-FFF2-40B4-BE49-F238E27FC236}">
                <a16:creationId xmlns:a16="http://schemas.microsoft.com/office/drawing/2014/main" id="{F8A5576E-E03A-5BBE-88AE-77489C2817B0}"/>
              </a:ext>
            </a:extLst>
          </p:cNvPr>
          <p:cNvSpPr txBox="1"/>
          <p:nvPr/>
        </p:nvSpPr>
        <p:spPr>
          <a:xfrm>
            <a:off x="1493685" y="2186649"/>
            <a:ext cx="229058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Multi-</a:t>
            </a:r>
            <a:r>
              <a:rPr kumimoji="0" lang="it-IT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channel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Collaboration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with Business Partners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336;p4">
            <a:extLst>
              <a:ext uri="{FF2B5EF4-FFF2-40B4-BE49-F238E27FC236}">
                <a16:creationId xmlns:a16="http://schemas.microsoft.com/office/drawing/2014/main" id="{5ED3F479-E0FD-90FB-7493-7D2998120DBA}"/>
              </a:ext>
            </a:extLst>
          </p:cNvPr>
          <p:cNvSpPr txBox="1"/>
          <p:nvPr/>
        </p:nvSpPr>
        <p:spPr>
          <a:xfrm>
            <a:off x="4870768" y="2284720"/>
            <a:ext cx="25074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Real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time/Network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Visibility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1336;p4">
            <a:extLst>
              <a:ext uri="{FF2B5EF4-FFF2-40B4-BE49-F238E27FC236}">
                <a16:creationId xmlns:a16="http://schemas.microsoft.com/office/drawing/2014/main" id="{148FFC08-687C-817B-B565-8440CBA4BAAC}"/>
              </a:ext>
            </a:extLst>
          </p:cNvPr>
          <p:cNvSpPr txBox="1"/>
          <p:nvPr/>
        </p:nvSpPr>
        <p:spPr>
          <a:xfrm>
            <a:off x="1397261" y="3442009"/>
            <a:ext cx="22905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Proactive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Risk management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336;p4">
            <a:extLst>
              <a:ext uri="{FF2B5EF4-FFF2-40B4-BE49-F238E27FC236}">
                <a16:creationId xmlns:a16="http://schemas.microsoft.com/office/drawing/2014/main" id="{2A8E556A-B968-B9DF-F165-C0DC79EA6E17}"/>
              </a:ext>
            </a:extLst>
          </p:cNvPr>
          <p:cNvSpPr txBox="1"/>
          <p:nvPr/>
        </p:nvSpPr>
        <p:spPr>
          <a:xfrm>
            <a:off x="8843988" y="2168075"/>
            <a:ext cx="229058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Closed loop between Planning &amp; Execution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336;p4">
            <a:extLst>
              <a:ext uri="{FF2B5EF4-FFF2-40B4-BE49-F238E27FC236}">
                <a16:creationId xmlns:a16="http://schemas.microsoft.com/office/drawing/2014/main" id="{7114B7DE-5D0A-DCD9-117A-392F7049E28D}"/>
              </a:ext>
            </a:extLst>
          </p:cNvPr>
          <p:cNvSpPr txBox="1"/>
          <p:nvPr/>
        </p:nvSpPr>
        <p:spPr>
          <a:xfrm>
            <a:off x="5087679" y="3423545"/>
            <a:ext cx="22905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End to End Control Tower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336;p4">
            <a:extLst>
              <a:ext uri="{FF2B5EF4-FFF2-40B4-BE49-F238E27FC236}">
                <a16:creationId xmlns:a16="http://schemas.microsoft.com/office/drawing/2014/main" id="{DA7BF590-BF7F-3C08-0184-E53E08A78163}"/>
              </a:ext>
            </a:extLst>
          </p:cNvPr>
          <p:cNvSpPr txBox="1"/>
          <p:nvPr/>
        </p:nvSpPr>
        <p:spPr>
          <a:xfrm>
            <a:off x="8901485" y="3412672"/>
            <a:ext cx="22905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Look </a:t>
            </a:r>
            <a:r>
              <a:rPr lang="it-IT" b="1" kern="0" dirty="0" err="1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Forward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Forecasting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336;p4">
            <a:extLst>
              <a:ext uri="{FF2B5EF4-FFF2-40B4-BE49-F238E27FC236}">
                <a16:creationId xmlns:a16="http://schemas.microsoft.com/office/drawing/2014/main" id="{3722C6A8-F16D-82AB-638D-1A5FA7B5E8EE}"/>
              </a:ext>
            </a:extLst>
          </p:cNvPr>
          <p:cNvSpPr txBox="1"/>
          <p:nvPr/>
        </p:nvSpPr>
        <p:spPr>
          <a:xfrm>
            <a:off x="1100375" y="5623096"/>
            <a:ext cx="22905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Machine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learning/AI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336;p4">
            <a:extLst>
              <a:ext uri="{FF2B5EF4-FFF2-40B4-BE49-F238E27FC236}">
                <a16:creationId xmlns:a16="http://schemas.microsoft.com/office/drawing/2014/main" id="{87F34207-56BD-B483-89AA-D3E0DB266E63}"/>
              </a:ext>
            </a:extLst>
          </p:cNvPr>
          <p:cNvSpPr txBox="1"/>
          <p:nvPr/>
        </p:nvSpPr>
        <p:spPr>
          <a:xfrm>
            <a:off x="4636011" y="5578115"/>
            <a:ext cx="21814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>
                <a:solidFill>
                  <a:schemeClr val="accent6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Real time Location system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336;p4">
            <a:extLst>
              <a:ext uri="{FF2B5EF4-FFF2-40B4-BE49-F238E27FC236}">
                <a16:creationId xmlns:a16="http://schemas.microsoft.com/office/drawing/2014/main" id="{48E2A088-8D5A-B49D-3007-F99D31C05758}"/>
              </a:ext>
            </a:extLst>
          </p:cNvPr>
          <p:cNvSpPr txBox="1"/>
          <p:nvPr/>
        </p:nvSpPr>
        <p:spPr>
          <a:xfrm>
            <a:off x="6798579" y="5552261"/>
            <a:ext cx="21029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Augmented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Reality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336;p4">
            <a:extLst>
              <a:ext uri="{FF2B5EF4-FFF2-40B4-BE49-F238E27FC236}">
                <a16:creationId xmlns:a16="http://schemas.microsoft.com/office/drawing/2014/main" id="{187B0CA8-7B11-C241-6764-A34465E027EB}"/>
              </a:ext>
            </a:extLst>
          </p:cNvPr>
          <p:cNvSpPr txBox="1"/>
          <p:nvPr/>
        </p:nvSpPr>
        <p:spPr>
          <a:xfrm>
            <a:off x="8774431" y="5600417"/>
            <a:ext cx="1864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Big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Data</a:t>
            </a:r>
          </a:p>
        </p:txBody>
      </p:sp>
      <p:sp>
        <p:nvSpPr>
          <p:cNvPr id="32" name="Google Shape;1336;p4">
            <a:extLst>
              <a:ext uri="{FF2B5EF4-FFF2-40B4-BE49-F238E27FC236}">
                <a16:creationId xmlns:a16="http://schemas.microsoft.com/office/drawing/2014/main" id="{C0CA640A-33DE-8A4C-3339-9CAE054876F8}"/>
              </a:ext>
            </a:extLst>
          </p:cNvPr>
          <p:cNvSpPr txBox="1"/>
          <p:nvPr/>
        </p:nvSpPr>
        <p:spPr>
          <a:xfrm>
            <a:off x="56355" y="3043161"/>
            <a:ext cx="9437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Key Points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1336;p4">
            <a:extLst>
              <a:ext uri="{FF2B5EF4-FFF2-40B4-BE49-F238E27FC236}">
                <a16:creationId xmlns:a16="http://schemas.microsoft.com/office/drawing/2014/main" id="{6C0C42A2-4AA5-76AF-D6F0-E9DB58720CE3}"/>
              </a:ext>
            </a:extLst>
          </p:cNvPr>
          <p:cNvSpPr txBox="1"/>
          <p:nvPr/>
        </p:nvSpPr>
        <p:spPr>
          <a:xfrm>
            <a:off x="2451829" y="5614170"/>
            <a:ext cx="2290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IOT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Parentesi graffa aperta 33">
            <a:extLst>
              <a:ext uri="{FF2B5EF4-FFF2-40B4-BE49-F238E27FC236}">
                <a16:creationId xmlns:a16="http://schemas.microsoft.com/office/drawing/2014/main" id="{F8CC6633-15B4-4084-93FA-D5B1B9E22FE0}"/>
              </a:ext>
            </a:extLst>
          </p:cNvPr>
          <p:cNvSpPr/>
          <p:nvPr/>
        </p:nvSpPr>
        <p:spPr>
          <a:xfrm>
            <a:off x="1053391" y="1999799"/>
            <a:ext cx="317985" cy="2886481"/>
          </a:xfrm>
          <a:prstGeom prst="leftBrace">
            <a:avLst>
              <a:gd name="adj1" fmla="val 8333"/>
              <a:gd name="adj2" fmla="val 476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Parentesi graffa aperta 35">
            <a:extLst>
              <a:ext uri="{FF2B5EF4-FFF2-40B4-BE49-F238E27FC236}">
                <a16:creationId xmlns:a16="http://schemas.microsoft.com/office/drawing/2014/main" id="{A786DCA5-E3D0-378E-039C-7EAFD485726F}"/>
              </a:ext>
            </a:extLst>
          </p:cNvPr>
          <p:cNvSpPr/>
          <p:nvPr/>
        </p:nvSpPr>
        <p:spPr>
          <a:xfrm>
            <a:off x="1112982" y="5495494"/>
            <a:ext cx="363371" cy="703057"/>
          </a:xfrm>
          <a:prstGeom prst="leftBrace">
            <a:avLst>
              <a:gd name="adj1" fmla="val 8333"/>
              <a:gd name="adj2" fmla="val 47696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Google Shape;1336;p4">
            <a:extLst>
              <a:ext uri="{FF2B5EF4-FFF2-40B4-BE49-F238E27FC236}">
                <a16:creationId xmlns:a16="http://schemas.microsoft.com/office/drawing/2014/main" id="{B1E85561-4727-542B-E893-BBC77988FF59}"/>
              </a:ext>
            </a:extLst>
          </p:cNvPr>
          <p:cNvSpPr txBox="1"/>
          <p:nvPr/>
        </p:nvSpPr>
        <p:spPr>
          <a:xfrm>
            <a:off x="134380" y="5623096"/>
            <a:ext cx="78771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>
                <a:solidFill>
                  <a:schemeClr val="accent6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Tech</a:t>
            </a:r>
            <a:endParaRPr b="1" kern="0" dirty="0">
              <a:solidFill>
                <a:schemeClr val="accent6"/>
              </a:solidFill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1336;p4">
            <a:extLst>
              <a:ext uri="{FF2B5EF4-FFF2-40B4-BE49-F238E27FC236}">
                <a16:creationId xmlns:a16="http://schemas.microsoft.com/office/drawing/2014/main" id="{A7EAFE5D-5F32-EBBE-2BCB-76213196FCB9}"/>
              </a:ext>
            </a:extLst>
          </p:cNvPr>
          <p:cNvSpPr txBox="1"/>
          <p:nvPr/>
        </p:nvSpPr>
        <p:spPr>
          <a:xfrm>
            <a:off x="4979223" y="4449266"/>
            <a:ext cx="22905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 err="1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Near</a:t>
            </a:r>
            <a:r>
              <a:rPr lang="it-IT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it-IT" b="1" kern="0" dirty="0" err="1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shoring</a:t>
            </a:r>
            <a:r>
              <a:rPr lang="it-IT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lang="it-IT" b="1" kern="0" dirty="0" err="1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Friendshoring</a:t>
            </a:r>
            <a:r>
              <a:rPr lang="it-IT" b="1" kern="0" dirty="0">
                <a:solidFill>
                  <a:srgbClr val="C00000"/>
                </a:solidFill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" panose="020B0503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1336;p4">
            <a:extLst>
              <a:ext uri="{FF2B5EF4-FFF2-40B4-BE49-F238E27FC236}">
                <a16:creationId xmlns:a16="http://schemas.microsoft.com/office/drawing/2014/main" id="{0E85081E-45E7-58F1-C0B2-198770917355}"/>
              </a:ext>
            </a:extLst>
          </p:cNvPr>
          <p:cNvSpPr txBox="1"/>
          <p:nvPr/>
        </p:nvSpPr>
        <p:spPr>
          <a:xfrm>
            <a:off x="10146534" y="5568304"/>
            <a:ext cx="186496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7"/>
              </a:buClr>
              <a:buSzPts val="2000"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7527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4527" y="1606368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560;p5">
            <a:extLst>
              <a:ext uri="{FF2B5EF4-FFF2-40B4-BE49-F238E27FC236}">
                <a16:creationId xmlns:a16="http://schemas.microsoft.com/office/drawing/2014/main" id="{1A65E6C9-336A-74FE-8078-6263DFA8D7C6}"/>
              </a:ext>
            </a:extLst>
          </p:cNvPr>
          <p:cNvSpPr/>
          <p:nvPr/>
        </p:nvSpPr>
        <p:spPr>
          <a:xfrm>
            <a:off x="548494" y="2667079"/>
            <a:ext cx="8767893" cy="3987801"/>
          </a:xfrm>
          <a:custGeom>
            <a:avLst/>
            <a:gdLst/>
            <a:ahLst/>
            <a:cxnLst/>
            <a:rect l="l" t="t" r="r" b="b"/>
            <a:pathLst>
              <a:path w="4860" h="2543" extrusionOk="0">
                <a:moveTo>
                  <a:pt x="0" y="0"/>
                </a:moveTo>
                <a:lnTo>
                  <a:pt x="0" y="2543"/>
                </a:lnTo>
                <a:lnTo>
                  <a:pt x="4860" y="2543"/>
                </a:lnTo>
              </a:path>
            </a:pathLst>
          </a:custGeom>
          <a:noFill/>
          <a:ln w="12700" cap="flat" cmpd="sng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0475" tIns="44450" rIns="90475" bIns="4445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62;p5">
            <a:extLst>
              <a:ext uri="{FF2B5EF4-FFF2-40B4-BE49-F238E27FC236}">
                <a16:creationId xmlns:a16="http://schemas.microsoft.com/office/drawing/2014/main" id="{C9D3ED69-55F1-91E5-B218-52F1C2EB660B}"/>
              </a:ext>
            </a:extLst>
          </p:cNvPr>
          <p:cNvSpPr txBox="1"/>
          <p:nvPr/>
        </p:nvSpPr>
        <p:spPr>
          <a:xfrm rot="-5400000">
            <a:off x="-1047491" y="4253472"/>
            <a:ext cx="2652222" cy="3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Collaboration </a:t>
            </a:r>
            <a:r>
              <a:rPr kumimoji="0" lang="it-IT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degree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563;p5">
            <a:extLst>
              <a:ext uri="{FF2B5EF4-FFF2-40B4-BE49-F238E27FC236}">
                <a16:creationId xmlns:a16="http://schemas.microsoft.com/office/drawing/2014/main" id="{4065994B-2D46-D0AF-988C-7C1DE465250B}"/>
              </a:ext>
            </a:extLst>
          </p:cNvPr>
          <p:cNvCxnSpPr/>
          <p:nvPr/>
        </p:nvCxnSpPr>
        <p:spPr>
          <a:xfrm>
            <a:off x="3750628" y="5143733"/>
            <a:ext cx="4114800" cy="0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" name="Google Shape;564;p5">
            <a:extLst>
              <a:ext uri="{FF2B5EF4-FFF2-40B4-BE49-F238E27FC236}">
                <a16:creationId xmlns:a16="http://schemas.microsoft.com/office/drawing/2014/main" id="{FDF279BE-5990-AF7F-2B04-82AA0D413CB8}"/>
              </a:ext>
            </a:extLst>
          </p:cNvPr>
          <p:cNvCxnSpPr/>
          <p:nvPr/>
        </p:nvCxnSpPr>
        <p:spPr>
          <a:xfrm>
            <a:off x="7846574" y="5164696"/>
            <a:ext cx="1588" cy="1516062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" name="Google Shape;565;p5">
            <a:extLst>
              <a:ext uri="{FF2B5EF4-FFF2-40B4-BE49-F238E27FC236}">
                <a16:creationId xmlns:a16="http://schemas.microsoft.com/office/drawing/2014/main" id="{02FB704F-5A92-8D1E-0643-ED8772404CFC}"/>
              </a:ext>
            </a:extLst>
          </p:cNvPr>
          <p:cNvCxnSpPr>
            <a:cxnSpLocks/>
          </p:cNvCxnSpPr>
          <p:nvPr/>
        </p:nvCxnSpPr>
        <p:spPr>
          <a:xfrm>
            <a:off x="8589319" y="3851538"/>
            <a:ext cx="17963" cy="2792709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" name="Google Shape;566;p5">
            <a:extLst>
              <a:ext uri="{FF2B5EF4-FFF2-40B4-BE49-F238E27FC236}">
                <a16:creationId xmlns:a16="http://schemas.microsoft.com/office/drawing/2014/main" id="{F85BA370-BE98-2531-6700-CE347119C966}"/>
              </a:ext>
            </a:extLst>
          </p:cNvPr>
          <p:cNvCxnSpPr/>
          <p:nvPr/>
        </p:nvCxnSpPr>
        <p:spPr>
          <a:xfrm>
            <a:off x="9314799" y="2665971"/>
            <a:ext cx="1588" cy="4049712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Google Shape;567;p5">
            <a:extLst>
              <a:ext uri="{FF2B5EF4-FFF2-40B4-BE49-F238E27FC236}">
                <a16:creationId xmlns:a16="http://schemas.microsoft.com/office/drawing/2014/main" id="{CA1E7FC9-66DB-562C-0EE6-29C4C53ED54C}"/>
              </a:ext>
            </a:extLst>
          </p:cNvPr>
          <p:cNvSpPr txBox="1"/>
          <p:nvPr/>
        </p:nvSpPr>
        <p:spPr>
          <a:xfrm>
            <a:off x="564368" y="5234547"/>
            <a:ext cx="1447800" cy="2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Transactional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568;p5">
            <a:extLst>
              <a:ext uri="{FF2B5EF4-FFF2-40B4-BE49-F238E27FC236}">
                <a16:creationId xmlns:a16="http://schemas.microsoft.com/office/drawing/2014/main" id="{83BB780E-A690-C04F-E64E-CA85367542A6}"/>
              </a:ext>
            </a:extLst>
          </p:cNvPr>
          <p:cNvSpPr txBox="1"/>
          <p:nvPr/>
        </p:nvSpPr>
        <p:spPr>
          <a:xfrm>
            <a:off x="564368" y="3802622"/>
            <a:ext cx="1447800" cy="2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Tactical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569;p5">
            <a:extLst>
              <a:ext uri="{FF2B5EF4-FFF2-40B4-BE49-F238E27FC236}">
                <a16:creationId xmlns:a16="http://schemas.microsoft.com/office/drawing/2014/main" id="{7435D100-83C7-BF43-2D9B-0A6B36B13CC0}"/>
              </a:ext>
            </a:extLst>
          </p:cNvPr>
          <p:cNvSpPr txBox="1"/>
          <p:nvPr/>
        </p:nvSpPr>
        <p:spPr>
          <a:xfrm>
            <a:off x="564368" y="2735822"/>
            <a:ext cx="1447800" cy="26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Strategic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70;p5">
            <a:extLst>
              <a:ext uri="{FF2B5EF4-FFF2-40B4-BE49-F238E27FC236}">
                <a16:creationId xmlns:a16="http://schemas.microsoft.com/office/drawing/2014/main" id="{CA29F103-33FF-6C62-DE4D-140EDA45A319}"/>
              </a:ext>
            </a:extLst>
          </p:cNvPr>
          <p:cNvSpPr/>
          <p:nvPr/>
        </p:nvSpPr>
        <p:spPr>
          <a:xfrm>
            <a:off x="5202887" y="3107787"/>
            <a:ext cx="3950162" cy="276225"/>
          </a:xfrm>
          <a:prstGeom prst="rect">
            <a:avLst/>
          </a:prstGeom>
          <a:solidFill>
            <a:srgbClr val="FED399"/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Product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elopment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571;p5">
            <a:extLst>
              <a:ext uri="{FF2B5EF4-FFF2-40B4-BE49-F238E27FC236}">
                <a16:creationId xmlns:a16="http://schemas.microsoft.com/office/drawing/2014/main" id="{5F90170D-EBFB-EEAB-DDF3-38DF695CC988}"/>
              </a:ext>
            </a:extLst>
          </p:cNvPr>
          <p:cNvSpPr/>
          <p:nvPr/>
        </p:nvSpPr>
        <p:spPr>
          <a:xfrm>
            <a:off x="5187777" y="2710641"/>
            <a:ext cx="3950162" cy="304233"/>
          </a:xfrm>
          <a:prstGeom prst="rect">
            <a:avLst/>
          </a:prstGeom>
          <a:solidFill>
            <a:srgbClr val="FED399"/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Planning Long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term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572;p5">
            <a:extLst>
              <a:ext uri="{FF2B5EF4-FFF2-40B4-BE49-F238E27FC236}">
                <a16:creationId xmlns:a16="http://schemas.microsoft.com/office/drawing/2014/main" id="{35EEDF65-A241-D2A1-9C16-3962266BF0CF}"/>
              </a:ext>
            </a:extLst>
          </p:cNvPr>
          <p:cNvSpPr/>
          <p:nvPr/>
        </p:nvSpPr>
        <p:spPr>
          <a:xfrm>
            <a:off x="5192255" y="4811247"/>
            <a:ext cx="3247435" cy="2794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aborative 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Transportation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Planning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573;p5">
            <a:extLst>
              <a:ext uri="{FF2B5EF4-FFF2-40B4-BE49-F238E27FC236}">
                <a16:creationId xmlns:a16="http://schemas.microsoft.com/office/drawing/2014/main" id="{91C455AA-1C53-734A-6132-BDD8496B6A92}"/>
              </a:ext>
            </a:extLst>
          </p:cNvPr>
          <p:cNvSpPr/>
          <p:nvPr/>
        </p:nvSpPr>
        <p:spPr>
          <a:xfrm>
            <a:off x="6532270" y="5157326"/>
            <a:ext cx="1133323" cy="352238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Order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gmt</a:t>
            </a:r>
            <a:endParaRPr kumimoji="0" lang="it-IT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74;p5">
            <a:extLst>
              <a:ext uri="{FF2B5EF4-FFF2-40B4-BE49-F238E27FC236}">
                <a16:creationId xmlns:a16="http://schemas.microsoft.com/office/drawing/2014/main" id="{1E5201AE-ED0B-4D6B-A47E-2CC297F68B97}"/>
              </a:ext>
            </a:extLst>
          </p:cNvPr>
          <p:cNvSpPr/>
          <p:nvPr/>
        </p:nvSpPr>
        <p:spPr>
          <a:xfrm>
            <a:off x="5208282" y="6292294"/>
            <a:ext cx="1134450" cy="327777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10800" rIns="45700" bIns="1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Master Data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Alignment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575;p5">
            <a:extLst>
              <a:ext uri="{FF2B5EF4-FFF2-40B4-BE49-F238E27FC236}">
                <a16:creationId xmlns:a16="http://schemas.microsoft.com/office/drawing/2014/main" id="{182A8169-1565-1A6D-1C9C-F12D93B1FCBF}"/>
              </a:ext>
            </a:extLst>
          </p:cNvPr>
          <p:cNvSpPr txBox="1"/>
          <p:nvPr/>
        </p:nvSpPr>
        <p:spPr>
          <a:xfrm>
            <a:off x="9573462" y="6355032"/>
            <a:ext cx="1152525" cy="3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Time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" name="Google Shape;576;p5">
            <a:extLst>
              <a:ext uri="{FF2B5EF4-FFF2-40B4-BE49-F238E27FC236}">
                <a16:creationId xmlns:a16="http://schemas.microsoft.com/office/drawing/2014/main" id="{30EC1AA9-E4F8-0657-0A2F-989AE4588EAE}"/>
              </a:ext>
            </a:extLst>
          </p:cNvPr>
          <p:cNvCxnSpPr/>
          <p:nvPr/>
        </p:nvCxnSpPr>
        <p:spPr>
          <a:xfrm>
            <a:off x="2862062" y="3820650"/>
            <a:ext cx="5778500" cy="0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2" name="Google Shape;577;p5">
            <a:extLst>
              <a:ext uri="{FF2B5EF4-FFF2-40B4-BE49-F238E27FC236}">
                <a16:creationId xmlns:a16="http://schemas.microsoft.com/office/drawing/2014/main" id="{90F5E42D-CD94-222D-130F-623F14D5B9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67" r="3087" b="12906"/>
          <a:stretch/>
        </p:blipFill>
        <p:spPr>
          <a:xfrm>
            <a:off x="638980" y="2580747"/>
            <a:ext cx="4111624" cy="406360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78;p5">
            <a:extLst>
              <a:ext uri="{FF2B5EF4-FFF2-40B4-BE49-F238E27FC236}">
                <a16:creationId xmlns:a16="http://schemas.microsoft.com/office/drawing/2014/main" id="{EBFA98B3-87D6-8C27-699A-C20F771E7E54}"/>
              </a:ext>
            </a:extLst>
          </p:cNvPr>
          <p:cNvSpPr/>
          <p:nvPr/>
        </p:nvSpPr>
        <p:spPr>
          <a:xfrm>
            <a:off x="5181622" y="4504860"/>
            <a:ext cx="3247435" cy="27781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Replenishment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/VMI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579;p5">
            <a:extLst>
              <a:ext uri="{FF2B5EF4-FFF2-40B4-BE49-F238E27FC236}">
                <a16:creationId xmlns:a16="http://schemas.microsoft.com/office/drawing/2014/main" id="{636FB3C7-590D-E875-0D98-BDA66CF49627}"/>
              </a:ext>
            </a:extLst>
          </p:cNvPr>
          <p:cNvSpPr/>
          <p:nvPr/>
        </p:nvSpPr>
        <p:spPr>
          <a:xfrm>
            <a:off x="6532270" y="6308911"/>
            <a:ext cx="1156812" cy="33217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Invoice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gmt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80;p5">
            <a:extLst>
              <a:ext uri="{FF2B5EF4-FFF2-40B4-BE49-F238E27FC236}">
                <a16:creationId xmlns:a16="http://schemas.microsoft.com/office/drawing/2014/main" id="{C13EF482-3B4A-D380-E11E-43ABBBAEE21F}"/>
              </a:ext>
            </a:extLst>
          </p:cNvPr>
          <p:cNvSpPr/>
          <p:nvPr/>
        </p:nvSpPr>
        <p:spPr>
          <a:xfrm>
            <a:off x="5191029" y="5159894"/>
            <a:ext cx="1134450" cy="32777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Inventory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Visibility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581;p5">
            <a:extLst>
              <a:ext uri="{FF2B5EF4-FFF2-40B4-BE49-F238E27FC236}">
                <a16:creationId xmlns:a16="http://schemas.microsoft.com/office/drawing/2014/main" id="{F5566472-D531-2C72-6B9D-6062465C4F3B}"/>
              </a:ext>
            </a:extLst>
          </p:cNvPr>
          <p:cNvSpPr/>
          <p:nvPr/>
        </p:nvSpPr>
        <p:spPr>
          <a:xfrm>
            <a:off x="5177145" y="4184185"/>
            <a:ext cx="3262544" cy="27781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Forecasting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7" name="Google Shape;582;p5">
            <a:extLst>
              <a:ext uri="{FF2B5EF4-FFF2-40B4-BE49-F238E27FC236}">
                <a16:creationId xmlns:a16="http://schemas.microsoft.com/office/drawing/2014/main" id="{03B62E1F-57F0-D0EC-4C4F-3A0CFA0C0B07}"/>
              </a:ext>
            </a:extLst>
          </p:cNvPr>
          <p:cNvCxnSpPr/>
          <p:nvPr/>
        </p:nvCxnSpPr>
        <p:spPr>
          <a:xfrm>
            <a:off x="686916" y="2596265"/>
            <a:ext cx="8623119" cy="19375"/>
          </a:xfrm>
          <a:prstGeom prst="straightConnector1">
            <a:avLst/>
          </a:prstGeom>
          <a:noFill/>
          <a:ln w="12700" cap="flat" cmpd="sng">
            <a:solidFill>
              <a:srgbClr val="B7DB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" name="Google Shape;571;p5">
            <a:extLst>
              <a:ext uri="{FF2B5EF4-FFF2-40B4-BE49-F238E27FC236}">
                <a16:creationId xmlns:a16="http://schemas.microsoft.com/office/drawing/2014/main" id="{B535250C-FF74-6EA9-0014-7CEE42B34BAC}"/>
              </a:ext>
            </a:extLst>
          </p:cNvPr>
          <p:cNvSpPr/>
          <p:nvPr/>
        </p:nvSpPr>
        <p:spPr>
          <a:xfrm>
            <a:off x="9692049" y="2845828"/>
            <a:ext cx="1994772" cy="30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Distributors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Customers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571;p5">
            <a:extLst>
              <a:ext uri="{FF2B5EF4-FFF2-40B4-BE49-F238E27FC236}">
                <a16:creationId xmlns:a16="http://schemas.microsoft.com/office/drawing/2014/main" id="{05818BA4-58E5-3299-D96D-9001F3793335}"/>
              </a:ext>
            </a:extLst>
          </p:cNvPr>
          <p:cNvSpPr/>
          <p:nvPr/>
        </p:nvSpPr>
        <p:spPr>
          <a:xfrm>
            <a:off x="9692049" y="3284222"/>
            <a:ext cx="1994772" cy="30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Suppliers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571;p5">
            <a:extLst>
              <a:ext uri="{FF2B5EF4-FFF2-40B4-BE49-F238E27FC236}">
                <a16:creationId xmlns:a16="http://schemas.microsoft.com/office/drawing/2014/main" id="{446C9E32-61CD-FFE5-DCFF-A2F8D08A6FE7}"/>
              </a:ext>
            </a:extLst>
          </p:cNvPr>
          <p:cNvSpPr/>
          <p:nvPr/>
        </p:nvSpPr>
        <p:spPr>
          <a:xfrm>
            <a:off x="9692047" y="3786842"/>
            <a:ext cx="1994773" cy="30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external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Manufacturers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571;p5">
            <a:extLst>
              <a:ext uri="{FF2B5EF4-FFF2-40B4-BE49-F238E27FC236}">
                <a16:creationId xmlns:a16="http://schemas.microsoft.com/office/drawing/2014/main" id="{38D2A746-92D3-7D29-D12C-646E960278A8}"/>
              </a:ext>
            </a:extLst>
          </p:cNvPr>
          <p:cNvSpPr/>
          <p:nvPr/>
        </p:nvSpPr>
        <p:spPr>
          <a:xfrm>
            <a:off x="9692047" y="4346113"/>
            <a:ext cx="1994774" cy="30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Logistics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providers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571;p5">
            <a:extLst>
              <a:ext uri="{FF2B5EF4-FFF2-40B4-BE49-F238E27FC236}">
                <a16:creationId xmlns:a16="http://schemas.microsoft.com/office/drawing/2014/main" id="{3112B2D9-E610-94BB-E745-C29789837F1F}"/>
              </a:ext>
            </a:extLst>
          </p:cNvPr>
          <p:cNvSpPr/>
          <p:nvPr/>
        </p:nvSpPr>
        <p:spPr>
          <a:xfrm>
            <a:off x="9692045" y="4870643"/>
            <a:ext cx="1994775" cy="304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Data providers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580;p5">
            <a:extLst>
              <a:ext uri="{FF2B5EF4-FFF2-40B4-BE49-F238E27FC236}">
                <a16:creationId xmlns:a16="http://schemas.microsoft.com/office/drawing/2014/main" id="{03335BDD-8B1B-D3FC-02B1-26705B00064D}"/>
              </a:ext>
            </a:extLst>
          </p:cNvPr>
          <p:cNvSpPr/>
          <p:nvPr/>
        </p:nvSpPr>
        <p:spPr>
          <a:xfrm>
            <a:off x="6546850" y="5950145"/>
            <a:ext cx="1158731" cy="29902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ASN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571;p5">
            <a:extLst>
              <a:ext uri="{FF2B5EF4-FFF2-40B4-BE49-F238E27FC236}">
                <a16:creationId xmlns:a16="http://schemas.microsoft.com/office/drawing/2014/main" id="{A61029E9-BA1A-91D3-E7A1-43BB881301DF}"/>
              </a:ext>
            </a:extLst>
          </p:cNvPr>
          <p:cNvSpPr/>
          <p:nvPr/>
        </p:nvSpPr>
        <p:spPr>
          <a:xfrm>
            <a:off x="5177145" y="3851538"/>
            <a:ext cx="3257782" cy="304233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Collaborative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Capacity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mgmt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580;p5">
            <a:extLst>
              <a:ext uri="{FF2B5EF4-FFF2-40B4-BE49-F238E27FC236}">
                <a16:creationId xmlns:a16="http://schemas.microsoft.com/office/drawing/2014/main" id="{35BD3450-AF0A-F123-FBDD-E817D2226F9D}"/>
              </a:ext>
            </a:extLst>
          </p:cNvPr>
          <p:cNvSpPr/>
          <p:nvPr/>
        </p:nvSpPr>
        <p:spPr>
          <a:xfrm>
            <a:off x="5193772" y="5906362"/>
            <a:ext cx="1134450" cy="32777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Logistics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events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risks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562;p5">
            <a:extLst>
              <a:ext uri="{FF2B5EF4-FFF2-40B4-BE49-F238E27FC236}">
                <a16:creationId xmlns:a16="http://schemas.microsoft.com/office/drawing/2014/main" id="{1665CCE1-08A5-A885-6F7E-A246F5897BC7}"/>
              </a:ext>
            </a:extLst>
          </p:cNvPr>
          <p:cNvSpPr txBox="1"/>
          <p:nvPr/>
        </p:nvSpPr>
        <p:spPr>
          <a:xfrm>
            <a:off x="9486111" y="2387422"/>
            <a:ext cx="2428944" cy="3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Business Partners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570;p5">
            <a:extLst>
              <a:ext uri="{FF2B5EF4-FFF2-40B4-BE49-F238E27FC236}">
                <a16:creationId xmlns:a16="http://schemas.microsoft.com/office/drawing/2014/main" id="{1C3E8292-981C-3196-176F-5451F06652B6}"/>
              </a:ext>
            </a:extLst>
          </p:cNvPr>
          <p:cNvSpPr/>
          <p:nvPr/>
        </p:nvSpPr>
        <p:spPr>
          <a:xfrm>
            <a:off x="5200505" y="3473524"/>
            <a:ext cx="3952544" cy="276225"/>
          </a:xfrm>
          <a:prstGeom prst="rect">
            <a:avLst/>
          </a:prstGeom>
          <a:solidFill>
            <a:srgbClr val="FED399"/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Collaborative </a:t>
            </a:r>
            <a:r>
              <a:rPr kumimoji="0" lang="it-IT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Sustainability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571;p5">
            <a:extLst>
              <a:ext uri="{FF2B5EF4-FFF2-40B4-BE49-F238E27FC236}">
                <a16:creationId xmlns:a16="http://schemas.microsoft.com/office/drawing/2014/main" id="{123629A1-2C72-E321-DEF7-D7A864A91242}"/>
              </a:ext>
            </a:extLst>
          </p:cNvPr>
          <p:cNvSpPr/>
          <p:nvPr/>
        </p:nvSpPr>
        <p:spPr>
          <a:xfrm>
            <a:off x="9551247" y="2663601"/>
            <a:ext cx="2349480" cy="2833070"/>
          </a:xfrm>
          <a:prstGeom prst="rect">
            <a:avLst/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580;p5">
            <a:extLst>
              <a:ext uri="{FF2B5EF4-FFF2-40B4-BE49-F238E27FC236}">
                <a16:creationId xmlns:a16="http://schemas.microsoft.com/office/drawing/2014/main" id="{630D5AF3-A4D9-142D-07C3-257EC90D217D}"/>
              </a:ext>
            </a:extLst>
          </p:cNvPr>
          <p:cNvSpPr/>
          <p:nvPr/>
        </p:nvSpPr>
        <p:spPr>
          <a:xfrm>
            <a:off x="5193772" y="5534667"/>
            <a:ext cx="1134450" cy="327779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Sell-out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80;p5">
            <a:extLst>
              <a:ext uri="{FF2B5EF4-FFF2-40B4-BE49-F238E27FC236}">
                <a16:creationId xmlns:a16="http://schemas.microsoft.com/office/drawing/2014/main" id="{BD49E58D-1D9B-CF31-810E-FA3460325AE0}"/>
              </a:ext>
            </a:extLst>
          </p:cNvPr>
          <p:cNvSpPr/>
          <p:nvPr/>
        </p:nvSpPr>
        <p:spPr>
          <a:xfrm>
            <a:off x="6529270" y="5572955"/>
            <a:ext cx="1158731" cy="29902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FF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Call-off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F46813A-4178-25BC-CC67-002F3ED57A22}"/>
              </a:ext>
            </a:extLst>
          </p:cNvPr>
          <p:cNvSpPr txBox="1"/>
          <p:nvPr/>
        </p:nvSpPr>
        <p:spPr>
          <a:xfrm>
            <a:off x="595536" y="1644373"/>
            <a:ext cx="10966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Supply Chain Collaboration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involves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exchanging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supply chain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data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between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Arial"/>
                <a:sym typeface="Arial"/>
              </a:rPr>
              <a:t>business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partners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through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multiple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Arial"/>
                <a:sym typeface="Arial"/>
              </a:rPr>
              <a:t>di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gital 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channels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(i.e. cloud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based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collab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.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platform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)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Arial"/>
                <a:cs typeface="Arial"/>
                <a:sym typeface="Arial"/>
              </a:rPr>
              <a:t>and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Arial"/>
                <a:sym typeface="Arial"/>
              </a:rPr>
              <a:t>covers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Arial"/>
                <a:sym typeface="Arial"/>
              </a:rPr>
              <a:t>different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cs typeface="Arial"/>
                <a:sym typeface="Arial"/>
              </a:rPr>
              <a:t> time frames</a:t>
            </a:r>
          </a:p>
        </p:txBody>
      </p:sp>
      <p:sp>
        <p:nvSpPr>
          <p:cNvPr id="52" name="Google Shape;581;p5">
            <a:extLst>
              <a:ext uri="{FF2B5EF4-FFF2-40B4-BE49-F238E27FC236}">
                <a16:creationId xmlns:a16="http://schemas.microsoft.com/office/drawing/2014/main" id="{DE254059-3D1F-D186-6EC2-37AD554AD8C0}"/>
              </a:ext>
            </a:extLst>
          </p:cNvPr>
          <p:cNvSpPr/>
          <p:nvPr/>
        </p:nvSpPr>
        <p:spPr>
          <a:xfrm>
            <a:off x="4387196" y="3995172"/>
            <a:ext cx="672517" cy="979045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Shared</a:t>
            </a: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KPI/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SLA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CA05F62-E0AE-0117-63D6-2B7164F04325}"/>
              </a:ext>
            </a:extLst>
          </p:cNvPr>
          <p:cNvCxnSpPr>
            <a:cxnSpLocks/>
          </p:cNvCxnSpPr>
          <p:nvPr/>
        </p:nvCxnSpPr>
        <p:spPr>
          <a:xfrm>
            <a:off x="9248447" y="6654880"/>
            <a:ext cx="30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75E3BAA-BBD5-11E8-D40D-259A2B3535EA}"/>
              </a:ext>
            </a:extLst>
          </p:cNvPr>
          <p:cNvCxnSpPr>
            <a:cxnSpLocks/>
          </p:cNvCxnSpPr>
          <p:nvPr/>
        </p:nvCxnSpPr>
        <p:spPr>
          <a:xfrm flipV="1">
            <a:off x="547523" y="2461372"/>
            <a:ext cx="2121" cy="214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581;p5">
            <a:extLst>
              <a:ext uri="{FF2B5EF4-FFF2-40B4-BE49-F238E27FC236}">
                <a16:creationId xmlns:a16="http://schemas.microsoft.com/office/drawing/2014/main" id="{97E05E56-03F9-93DA-AD93-447D9CA453D7}"/>
              </a:ext>
            </a:extLst>
          </p:cNvPr>
          <p:cNvSpPr/>
          <p:nvPr/>
        </p:nvSpPr>
        <p:spPr>
          <a:xfrm>
            <a:off x="4387196" y="2770704"/>
            <a:ext cx="683151" cy="979045"/>
          </a:xfrm>
          <a:prstGeom prst="rect">
            <a:avLst/>
          </a:prstGeom>
          <a:solidFill>
            <a:srgbClr val="FED399"/>
          </a:solidFill>
          <a:ln w="12700" cap="flat" cmpd="sng">
            <a:solidFill>
              <a:srgbClr val="FED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Common </a:t>
            </a:r>
            <a:r>
              <a:rPr kumimoji="0" lang="it-IT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metrics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4148251" y="549320"/>
            <a:ext cx="680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SUPPLY CHAIN COLLABORATION</a:t>
            </a:r>
            <a:endParaRPr lang="it-IT" sz="2800" b="1" dirty="0">
              <a:solidFill>
                <a:srgbClr val="BE1724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6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4527" y="1606368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4148251" y="549320"/>
            <a:ext cx="798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SUPPLY CHAIN VISIBILITY </a:t>
            </a:r>
          </a:p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Network and Dynamic</a:t>
            </a:r>
            <a:endParaRPr lang="it-IT" sz="2800" b="1" dirty="0">
              <a:solidFill>
                <a:srgbClr val="BE1724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1AC05A21-1491-7376-CC2C-6C11C4B7DCBF}"/>
              </a:ext>
            </a:extLst>
          </p:cNvPr>
          <p:cNvSpPr txBox="1">
            <a:spLocks/>
          </p:cNvSpPr>
          <p:nvPr/>
        </p:nvSpPr>
        <p:spPr>
          <a:xfrm>
            <a:off x="5331326" y="2625888"/>
            <a:ext cx="4973193" cy="1869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Where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Suppliers (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level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) 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located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where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they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produce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where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procure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material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A71B3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lang="it-IT" sz="1400" dirty="0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M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ain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logistics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routes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from Suppliers and to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lang="it-IT" sz="1400" dirty="0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Real Lead times and </a:t>
            </a:r>
            <a:r>
              <a:rPr lang="it-IT" sz="1400" dirty="0" err="1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other</a:t>
            </a:r>
            <a:r>
              <a:rPr lang="it-IT" sz="1400" dirty="0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lang="it-IT" sz="1400" dirty="0" err="1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parameters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A71B3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Supplier and Customers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potential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A71B3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37E91437-832D-54E2-FBF4-A22A2A223A3F}"/>
              </a:ext>
            </a:extLst>
          </p:cNvPr>
          <p:cNvSpPr txBox="1">
            <a:spLocks/>
          </p:cNvSpPr>
          <p:nvPr/>
        </p:nvSpPr>
        <p:spPr>
          <a:xfrm>
            <a:off x="0" y="4319993"/>
            <a:ext cx="1828979" cy="947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EXTENDED SUPPLY CHAIN VISIBILITY 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FEC425F3-E0DE-9AA8-8693-8255B8FB90CE}"/>
              </a:ext>
            </a:extLst>
          </p:cNvPr>
          <p:cNvSpPr/>
          <p:nvPr/>
        </p:nvSpPr>
        <p:spPr>
          <a:xfrm>
            <a:off x="1887481" y="2720897"/>
            <a:ext cx="671721" cy="3992137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4483733D-91D1-EDE7-7E78-DCBB02355E99}"/>
              </a:ext>
            </a:extLst>
          </p:cNvPr>
          <p:cNvSpPr txBox="1">
            <a:spLocks/>
          </p:cNvSpPr>
          <p:nvPr/>
        </p:nvSpPr>
        <p:spPr>
          <a:xfrm>
            <a:off x="2559202" y="3058195"/>
            <a:ext cx="2503451" cy="2830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NETWORK VISIBILITY 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2F36C631-4069-4FFB-A3EA-D140D3D58859}"/>
              </a:ext>
            </a:extLst>
          </p:cNvPr>
          <p:cNvSpPr txBox="1">
            <a:spLocks/>
          </p:cNvSpPr>
          <p:nvPr/>
        </p:nvSpPr>
        <p:spPr>
          <a:xfrm>
            <a:off x="2559202" y="4984623"/>
            <a:ext cx="2503451" cy="2830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DYNAMIC REAL TIME VISIBILITY 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B698A5DF-0CDE-0556-A294-5B2BAECE8170}"/>
              </a:ext>
            </a:extLst>
          </p:cNvPr>
          <p:cNvSpPr txBox="1">
            <a:spLocks/>
          </p:cNvSpPr>
          <p:nvPr/>
        </p:nvSpPr>
        <p:spPr>
          <a:xfrm>
            <a:off x="5346563" y="4660927"/>
            <a:ext cx="4973193" cy="1869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4968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7207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933450" indent="-2127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11572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Wingdings" charset="2"/>
              <a:buChar char="§"/>
              <a:tabLst/>
              <a:defRPr sz="1200" b="0" i="0" kern="12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Where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are the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Inventory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levels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at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 Customers and Suppliers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lang="it-IT" sz="1400" dirty="0">
                <a:solidFill>
                  <a:srgbClr val="0A71B3">
                    <a:lumMod val="75000"/>
                  </a:srgbClr>
                </a:solidFill>
                <a:latin typeface="Avenir Next" panose="020B0503020202020204" pitchFamily="34" charset="0"/>
                <a:ea typeface="+mn-ea"/>
                <a:cs typeface="+mn-cs"/>
                <a:sym typeface="Arial"/>
              </a:rPr>
              <a:t>D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isruptions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are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affecting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my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logistics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How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plants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 are running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EE0"/>
              </a:buClr>
              <a:buSzPct val="130000"/>
              <a:buFont typeface="Wingdings" charset="2"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0A71B3">
                    <a:lumMod val="75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  <a:sym typeface="Arial"/>
              </a:rPr>
              <a:t>….  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srgbClr val="0A71B3">
                  <a:lumMod val="75000"/>
                </a:srgb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40DC6579-B1CC-EF5D-578D-BA30AD064B06}"/>
              </a:ext>
            </a:extLst>
          </p:cNvPr>
          <p:cNvSpPr txBox="1">
            <a:spLocks/>
          </p:cNvSpPr>
          <p:nvPr/>
        </p:nvSpPr>
        <p:spPr bwMode="auto">
          <a:xfrm>
            <a:off x="494066" y="1411240"/>
            <a:ext cx="11013992" cy="9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en-AU" sz="2400" b="1" kern="12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404040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404040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404040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404040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195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195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195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195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  <a:sym typeface="Arial"/>
              </a:rPr>
              <a:t>Collaboration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  <a:sym typeface="Arial"/>
              </a:rPr>
              <a:t> with Business Partners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  <a:sym typeface="Arial"/>
              </a:rPr>
              <a:t>integration with the field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  <a:sym typeface="Arial"/>
              </a:rPr>
              <a:t>(IOT) enables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  <a:sym typeface="Arial"/>
              </a:rPr>
              <a:t>extended Supply Chain Visibility  (Digital Supply Chain Twin)  </a:t>
            </a:r>
          </a:p>
        </p:txBody>
      </p:sp>
    </p:spTree>
    <p:extLst>
      <p:ext uri="{BB962C8B-B14F-4D97-AF65-F5344CB8AC3E}">
        <p14:creationId xmlns:p14="http://schemas.microsoft.com/office/powerpoint/2010/main" val="145712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5788" y="1584064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3791415" y="549320"/>
            <a:ext cx="768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CLOSED LOOP BETWEEN PLANNING AND EXECUTION</a:t>
            </a:r>
          </a:p>
        </p:txBody>
      </p:sp>
      <p:sp>
        <p:nvSpPr>
          <p:cNvPr id="2" name="Google Shape;1379;p6">
            <a:extLst>
              <a:ext uri="{FF2B5EF4-FFF2-40B4-BE49-F238E27FC236}">
                <a16:creationId xmlns:a16="http://schemas.microsoft.com/office/drawing/2014/main" id="{AAAA91F2-8E7C-8439-EC62-E4A542DB77B2}"/>
              </a:ext>
            </a:extLst>
          </p:cNvPr>
          <p:cNvSpPr/>
          <p:nvPr/>
        </p:nvSpPr>
        <p:spPr>
          <a:xfrm>
            <a:off x="8486382" y="2821414"/>
            <a:ext cx="1448921" cy="347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Google Shape;1380;p6">
            <a:extLst>
              <a:ext uri="{FF2B5EF4-FFF2-40B4-BE49-F238E27FC236}">
                <a16:creationId xmlns:a16="http://schemas.microsoft.com/office/drawing/2014/main" id="{F330D2E5-BB37-77FF-1020-895ABB5FA73A}"/>
              </a:ext>
            </a:extLst>
          </p:cNvPr>
          <p:cNvSpPr/>
          <p:nvPr/>
        </p:nvSpPr>
        <p:spPr>
          <a:xfrm>
            <a:off x="9971488" y="2821414"/>
            <a:ext cx="1448921" cy="347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82;p6">
            <a:extLst>
              <a:ext uri="{FF2B5EF4-FFF2-40B4-BE49-F238E27FC236}">
                <a16:creationId xmlns:a16="http://schemas.microsoft.com/office/drawing/2014/main" id="{2D0BE07E-7151-024C-4451-B12D432C17D3}"/>
              </a:ext>
            </a:extLst>
          </p:cNvPr>
          <p:cNvSpPr txBox="1"/>
          <p:nvPr/>
        </p:nvSpPr>
        <p:spPr>
          <a:xfrm>
            <a:off x="8338136" y="2835676"/>
            <a:ext cx="34093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E2E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CONTROL TOWER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383;p6">
            <a:extLst>
              <a:ext uri="{FF2B5EF4-FFF2-40B4-BE49-F238E27FC236}">
                <a16:creationId xmlns:a16="http://schemas.microsoft.com/office/drawing/2014/main" id="{95B76CBE-6660-F435-648A-F6EEF1087F8B}"/>
              </a:ext>
            </a:extLst>
          </p:cNvPr>
          <p:cNvGrpSpPr/>
          <p:nvPr/>
        </p:nvGrpSpPr>
        <p:grpSpPr>
          <a:xfrm>
            <a:off x="8730103" y="3574668"/>
            <a:ext cx="603001" cy="2503732"/>
            <a:chOff x="5801802" y="3380215"/>
            <a:chExt cx="466300" cy="1218625"/>
          </a:xfrm>
        </p:grpSpPr>
        <p:sp>
          <p:nvSpPr>
            <p:cNvPr id="33" name="Google Shape;1384;p6">
              <a:extLst>
                <a:ext uri="{FF2B5EF4-FFF2-40B4-BE49-F238E27FC236}">
                  <a16:creationId xmlns:a16="http://schemas.microsoft.com/office/drawing/2014/main" id="{F2287C6F-FECC-96E5-375E-011FDA1E5267}"/>
                </a:ext>
              </a:extLst>
            </p:cNvPr>
            <p:cNvSpPr/>
            <p:nvPr/>
          </p:nvSpPr>
          <p:spPr>
            <a:xfrm>
              <a:off x="5801802" y="4100223"/>
              <a:ext cx="466300" cy="266685"/>
            </a:xfrm>
            <a:custGeom>
              <a:avLst/>
              <a:gdLst/>
              <a:ahLst/>
              <a:cxnLst/>
              <a:rect l="l" t="t" r="r" b="b"/>
              <a:pathLst>
                <a:path w="684" h="244" extrusionOk="0">
                  <a:moveTo>
                    <a:pt x="508" y="244"/>
                  </a:moveTo>
                  <a:lnTo>
                    <a:pt x="162" y="244"/>
                  </a:lnTo>
                  <a:lnTo>
                    <a:pt x="162" y="244"/>
                  </a:lnTo>
                  <a:lnTo>
                    <a:pt x="148" y="242"/>
                  </a:lnTo>
                  <a:lnTo>
                    <a:pt x="136" y="240"/>
                  </a:lnTo>
                  <a:lnTo>
                    <a:pt x="124" y="234"/>
                  </a:lnTo>
                  <a:lnTo>
                    <a:pt x="112" y="228"/>
                  </a:lnTo>
                  <a:lnTo>
                    <a:pt x="100" y="220"/>
                  </a:lnTo>
                  <a:lnTo>
                    <a:pt x="92" y="210"/>
                  </a:lnTo>
                  <a:lnTo>
                    <a:pt x="84" y="198"/>
                  </a:lnTo>
                  <a:lnTo>
                    <a:pt x="78" y="18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92"/>
                  </a:lnTo>
                  <a:lnTo>
                    <a:pt x="592" y="204"/>
                  </a:lnTo>
                  <a:lnTo>
                    <a:pt x="580" y="216"/>
                  </a:lnTo>
                  <a:lnTo>
                    <a:pt x="568" y="226"/>
                  </a:lnTo>
                  <a:lnTo>
                    <a:pt x="554" y="234"/>
                  </a:lnTo>
                  <a:lnTo>
                    <a:pt x="540" y="238"/>
                  </a:lnTo>
                  <a:lnTo>
                    <a:pt x="524" y="242"/>
                  </a:lnTo>
                  <a:lnTo>
                    <a:pt x="508" y="244"/>
                  </a:lnTo>
                  <a:lnTo>
                    <a:pt x="508" y="24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675" tIns="44325" rIns="88675" bIns="443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1385;p6">
              <a:extLst>
                <a:ext uri="{FF2B5EF4-FFF2-40B4-BE49-F238E27FC236}">
                  <a16:creationId xmlns:a16="http://schemas.microsoft.com/office/drawing/2014/main" id="{B45996B2-B8F6-FE83-5D77-8443375BE0AD}"/>
                </a:ext>
              </a:extLst>
            </p:cNvPr>
            <p:cNvSpPr/>
            <p:nvPr/>
          </p:nvSpPr>
          <p:spPr>
            <a:xfrm>
              <a:off x="5926952" y="3647955"/>
              <a:ext cx="216000" cy="87437"/>
            </a:xfrm>
            <a:prstGeom prst="rect">
              <a:avLst/>
            </a:prstGeom>
            <a:solidFill>
              <a:schemeClr val="accent2"/>
            </a:solidFill>
            <a:ln w="492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8675" tIns="44325" rIns="88675" bIns="443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1386;p6">
              <a:extLst>
                <a:ext uri="{FF2B5EF4-FFF2-40B4-BE49-F238E27FC236}">
                  <a16:creationId xmlns:a16="http://schemas.microsoft.com/office/drawing/2014/main" id="{FF784A1C-4881-9AAC-49EE-EEBD3C60D8D2}"/>
                </a:ext>
              </a:extLst>
            </p:cNvPr>
            <p:cNvSpPr/>
            <p:nvPr/>
          </p:nvSpPr>
          <p:spPr>
            <a:xfrm>
              <a:off x="5895198" y="3735393"/>
              <a:ext cx="279508" cy="157388"/>
            </a:xfrm>
            <a:custGeom>
              <a:avLst/>
              <a:gdLst/>
              <a:ahLst/>
              <a:cxnLst/>
              <a:rect l="l" t="t" r="r" b="b"/>
              <a:pathLst>
                <a:path w="410" h="144" extrusionOk="0">
                  <a:moveTo>
                    <a:pt x="304" y="144"/>
                  </a:moveTo>
                  <a:lnTo>
                    <a:pt x="96" y="144"/>
                  </a:lnTo>
                  <a:lnTo>
                    <a:pt x="96" y="144"/>
                  </a:lnTo>
                  <a:lnTo>
                    <a:pt x="88" y="144"/>
                  </a:lnTo>
                  <a:lnTo>
                    <a:pt x="80" y="142"/>
                  </a:lnTo>
                  <a:lnTo>
                    <a:pt x="66" y="134"/>
                  </a:lnTo>
                  <a:lnTo>
                    <a:pt x="54" y="124"/>
                  </a:lnTo>
                  <a:lnTo>
                    <a:pt x="50" y="118"/>
                  </a:lnTo>
                  <a:lnTo>
                    <a:pt x="46" y="110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60" y="112"/>
                  </a:lnTo>
                  <a:lnTo>
                    <a:pt x="354" y="120"/>
                  </a:lnTo>
                  <a:lnTo>
                    <a:pt x="348" y="128"/>
                  </a:lnTo>
                  <a:lnTo>
                    <a:pt x="340" y="134"/>
                  </a:lnTo>
                  <a:lnTo>
                    <a:pt x="332" y="138"/>
                  </a:lnTo>
                  <a:lnTo>
                    <a:pt x="322" y="140"/>
                  </a:lnTo>
                  <a:lnTo>
                    <a:pt x="314" y="144"/>
                  </a:lnTo>
                  <a:lnTo>
                    <a:pt x="304" y="144"/>
                  </a:lnTo>
                  <a:lnTo>
                    <a:pt x="304" y="144"/>
                  </a:lnTo>
                  <a:close/>
                </a:path>
              </a:pathLst>
            </a:custGeom>
            <a:solidFill>
              <a:schemeClr val="accent2"/>
            </a:solidFill>
            <a:ln w="27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675" tIns="44325" rIns="88675" bIns="443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1387;p6">
              <a:extLst>
                <a:ext uri="{FF2B5EF4-FFF2-40B4-BE49-F238E27FC236}">
                  <a16:creationId xmlns:a16="http://schemas.microsoft.com/office/drawing/2014/main" id="{D6C8D90C-217F-8EDF-FC9D-61A88BFA1B5C}"/>
                </a:ext>
              </a:extLst>
            </p:cNvPr>
            <p:cNvSpPr/>
            <p:nvPr/>
          </p:nvSpPr>
          <p:spPr>
            <a:xfrm>
              <a:off x="5965416" y="3892780"/>
              <a:ext cx="139072" cy="706060"/>
            </a:xfrm>
            <a:prstGeom prst="rect">
              <a:avLst/>
            </a:prstGeom>
            <a:solidFill>
              <a:schemeClr val="accent2"/>
            </a:solidFill>
            <a:ln w="27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8675" tIns="44325" rIns="88675" bIns="443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7" name="Google Shape;1388;p6">
              <a:extLst>
                <a:ext uri="{FF2B5EF4-FFF2-40B4-BE49-F238E27FC236}">
                  <a16:creationId xmlns:a16="http://schemas.microsoft.com/office/drawing/2014/main" id="{9442099C-671E-5A08-23AD-EB9B90E8A855}"/>
                </a:ext>
              </a:extLst>
            </p:cNvPr>
            <p:cNvCxnSpPr/>
            <p:nvPr/>
          </p:nvCxnSpPr>
          <p:spPr>
            <a:xfrm rot="10800000">
              <a:off x="6034952" y="3380215"/>
              <a:ext cx="0" cy="267738"/>
            </a:xfrm>
            <a:prstGeom prst="straightConnector1">
              <a:avLst/>
            </a:prstGeom>
            <a:solidFill>
              <a:schemeClr val="accent2"/>
            </a:solidFill>
            <a:ln w="27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8" name="Google Shape;1389;p6">
              <a:extLst>
                <a:ext uri="{FF2B5EF4-FFF2-40B4-BE49-F238E27FC236}">
                  <a16:creationId xmlns:a16="http://schemas.microsoft.com/office/drawing/2014/main" id="{36F8A06B-4CDC-C650-36EE-37B501A82F81}"/>
                </a:ext>
              </a:extLst>
            </p:cNvPr>
            <p:cNvSpPr/>
            <p:nvPr/>
          </p:nvSpPr>
          <p:spPr>
            <a:xfrm>
              <a:off x="5932694" y="3936497"/>
              <a:ext cx="204517" cy="83065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675" tIns="44325" rIns="88675" bIns="443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1390;p6">
            <a:extLst>
              <a:ext uri="{FF2B5EF4-FFF2-40B4-BE49-F238E27FC236}">
                <a16:creationId xmlns:a16="http://schemas.microsoft.com/office/drawing/2014/main" id="{A7A23B7C-C046-DF26-2866-E6DC0643D763}"/>
              </a:ext>
            </a:extLst>
          </p:cNvPr>
          <p:cNvSpPr/>
          <p:nvPr/>
        </p:nvSpPr>
        <p:spPr>
          <a:xfrm>
            <a:off x="9621338" y="4078640"/>
            <a:ext cx="1503186" cy="4681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HORIZONTAL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IMPACT  ANALYSIS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1391;p6">
            <a:extLst>
              <a:ext uri="{FF2B5EF4-FFF2-40B4-BE49-F238E27FC236}">
                <a16:creationId xmlns:a16="http://schemas.microsoft.com/office/drawing/2014/main" id="{2F73ACCD-CE93-1D7D-1580-B39780257EE4}"/>
              </a:ext>
            </a:extLst>
          </p:cNvPr>
          <p:cNvSpPr/>
          <p:nvPr/>
        </p:nvSpPr>
        <p:spPr>
          <a:xfrm>
            <a:off x="9621338" y="5118912"/>
            <a:ext cx="1503186" cy="4681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SIMULATION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392;p6">
            <a:extLst>
              <a:ext uri="{FF2B5EF4-FFF2-40B4-BE49-F238E27FC236}">
                <a16:creationId xmlns:a16="http://schemas.microsoft.com/office/drawing/2014/main" id="{57EDE9C6-BF43-FEA5-6136-9A63B80323B1}"/>
              </a:ext>
            </a:extLst>
          </p:cNvPr>
          <p:cNvSpPr/>
          <p:nvPr/>
        </p:nvSpPr>
        <p:spPr>
          <a:xfrm>
            <a:off x="9621338" y="3558504"/>
            <a:ext cx="1503186" cy="4681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DASHBOARD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1393;p6">
            <a:extLst>
              <a:ext uri="{FF2B5EF4-FFF2-40B4-BE49-F238E27FC236}">
                <a16:creationId xmlns:a16="http://schemas.microsoft.com/office/drawing/2014/main" id="{DE38BDF8-E54D-F3BE-DECD-8142B86CD90F}"/>
              </a:ext>
            </a:extLst>
          </p:cNvPr>
          <p:cNvSpPr/>
          <p:nvPr/>
        </p:nvSpPr>
        <p:spPr>
          <a:xfrm>
            <a:off x="9621338" y="5639047"/>
            <a:ext cx="1503186" cy="4681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PRESCRIPTIONS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394;p6">
            <a:extLst>
              <a:ext uri="{FF2B5EF4-FFF2-40B4-BE49-F238E27FC236}">
                <a16:creationId xmlns:a16="http://schemas.microsoft.com/office/drawing/2014/main" id="{3B969883-CF11-3FD8-79FD-6D6AE8EFCB83}"/>
              </a:ext>
            </a:extLst>
          </p:cNvPr>
          <p:cNvSpPr/>
          <p:nvPr/>
        </p:nvSpPr>
        <p:spPr>
          <a:xfrm>
            <a:off x="9621338" y="4598776"/>
            <a:ext cx="1503186" cy="4681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RISK DETECTION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&amp; ANALYSIS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1417;p6">
            <a:extLst>
              <a:ext uri="{FF2B5EF4-FFF2-40B4-BE49-F238E27FC236}">
                <a16:creationId xmlns:a16="http://schemas.microsoft.com/office/drawing/2014/main" id="{61B2ECD9-C40A-9E85-26D0-F999D478E91A}"/>
              </a:ext>
            </a:extLst>
          </p:cNvPr>
          <p:cNvSpPr txBox="1"/>
          <p:nvPr/>
        </p:nvSpPr>
        <p:spPr>
          <a:xfrm>
            <a:off x="604221" y="1613460"/>
            <a:ext cx="112113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E0"/>
              </a:buClr>
              <a:buSzPts val="1820"/>
              <a:buFont typeface="Noto Sans Symbols"/>
              <a:buNone/>
              <a:tabLst/>
              <a:defRPr/>
            </a:pPr>
            <a:r>
              <a:rPr lang="en-US" sz="1800" dirty="0">
                <a:solidFill>
                  <a:schemeClr val="dk1"/>
                </a:solidFill>
                <a:latin typeface="Avenir Next" panose="020B0503020202020204" pitchFamily="34" charset="0"/>
                <a:sym typeface="Century Gothic"/>
              </a:rPr>
              <a:t>Digital Collaboration enables a new paradigm, closing the loop between Planning and Execution, short and medium time horizons, ensuring maximum speed to react to unplanned events and demand volatility </a:t>
            </a:r>
            <a:endParaRPr sz="1800" dirty="0">
              <a:solidFill>
                <a:schemeClr val="dk1"/>
              </a:solidFill>
              <a:latin typeface="Avenir Next" panose="020B0503020202020204" pitchFamily="34" charset="0"/>
              <a:sym typeface="Century Gothic"/>
            </a:endParaRPr>
          </a:p>
        </p:txBody>
      </p:sp>
      <p:cxnSp>
        <p:nvCxnSpPr>
          <p:cNvPr id="45" name="Google Shape;1418;p6">
            <a:extLst>
              <a:ext uri="{FF2B5EF4-FFF2-40B4-BE49-F238E27FC236}">
                <a16:creationId xmlns:a16="http://schemas.microsoft.com/office/drawing/2014/main" id="{C49DF6F1-1319-4EA7-FB22-75CAAC03E377}"/>
              </a:ext>
            </a:extLst>
          </p:cNvPr>
          <p:cNvCxnSpPr/>
          <p:nvPr/>
        </p:nvCxnSpPr>
        <p:spPr>
          <a:xfrm rot="10800000" flipH="1">
            <a:off x="2733391" y="2995822"/>
            <a:ext cx="15888" cy="351331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46" name="Google Shape;1419;p6">
            <a:extLst>
              <a:ext uri="{FF2B5EF4-FFF2-40B4-BE49-F238E27FC236}">
                <a16:creationId xmlns:a16="http://schemas.microsoft.com/office/drawing/2014/main" id="{D5B89930-957A-19D8-84F3-F965FFF85F73}"/>
              </a:ext>
            </a:extLst>
          </p:cNvPr>
          <p:cNvSpPr/>
          <p:nvPr/>
        </p:nvSpPr>
        <p:spPr>
          <a:xfrm>
            <a:off x="636292" y="5263815"/>
            <a:ext cx="1566886" cy="7596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50" tIns="46025" rIns="92050" bIns="460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SUPPLY CHAIN EXECUTION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420;p6">
            <a:extLst>
              <a:ext uri="{FF2B5EF4-FFF2-40B4-BE49-F238E27FC236}">
                <a16:creationId xmlns:a16="http://schemas.microsoft.com/office/drawing/2014/main" id="{9685495C-7025-F966-A3E7-D45F315CA350}"/>
              </a:ext>
            </a:extLst>
          </p:cNvPr>
          <p:cNvSpPr/>
          <p:nvPr/>
        </p:nvSpPr>
        <p:spPr>
          <a:xfrm>
            <a:off x="636292" y="3339308"/>
            <a:ext cx="1566886" cy="7596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50" tIns="46025" rIns="92050" bIns="460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Avenir Next" panose="020B0503020202020204" pitchFamily="34" charset="0"/>
                <a:ea typeface="Century Gothic"/>
                <a:cs typeface="Century Gothic"/>
                <a:sym typeface="Century Gothic"/>
              </a:rPr>
              <a:t>SUPPLY CHAIN PLANNING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421;p6">
            <a:extLst>
              <a:ext uri="{FF2B5EF4-FFF2-40B4-BE49-F238E27FC236}">
                <a16:creationId xmlns:a16="http://schemas.microsoft.com/office/drawing/2014/main" id="{5137F8FD-9D78-03B5-9A30-8A8824D3F87B}"/>
              </a:ext>
            </a:extLst>
          </p:cNvPr>
          <p:cNvSpPr txBox="1"/>
          <p:nvPr/>
        </p:nvSpPr>
        <p:spPr>
          <a:xfrm>
            <a:off x="2341262" y="4454747"/>
            <a:ext cx="800147" cy="189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450" tIns="17450" rIns="17450" bIns="174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MEDIUM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1422;p6">
            <a:extLst>
              <a:ext uri="{FF2B5EF4-FFF2-40B4-BE49-F238E27FC236}">
                <a16:creationId xmlns:a16="http://schemas.microsoft.com/office/drawing/2014/main" id="{4311A66F-9A85-62ED-2E9F-54C356E508FD}"/>
              </a:ext>
            </a:extLst>
          </p:cNvPr>
          <p:cNvSpPr txBox="1"/>
          <p:nvPr/>
        </p:nvSpPr>
        <p:spPr>
          <a:xfrm>
            <a:off x="2535207" y="3341000"/>
            <a:ext cx="412256" cy="189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450" tIns="17450" rIns="17450" bIns="174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423;p6">
            <a:extLst>
              <a:ext uri="{FF2B5EF4-FFF2-40B4-BE49-F238E27FC236}">
                <a16:creationId xmlns:a16="http://schemas.microsoft.com/office/drawing/2014/main" id="{5956887B-BA6C-D32C-C342-A67CA26F5A6F}"/>
              </a:ext>
            </a:extLst>
          </p:cNvPr>
          <p:cNvSpPr txBox="1"/>
          <p:nvPr/>
        </p:nvSpPr>
        <p:spPr>
          <a:xfrm>
            <a:off x="2496113" y="5102447"/>
            <a:ext cx="490445" cy="189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450" tIns="17450" rIns="17450" bIns="174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424;p6">
            <a:extLst>
              <a:ext uri="{FF2B5EF4-FFF2-40B4-BE49-F238E27FC236}">
                <a16:creationId xmlns:a16="http://schemas.microsoft.com/office/drawing/2014/main" id="{405085A1-6E52-6FC7-0C44-918B107C2B62}"/>
              </a:ext>
            </a:extLst>
          </p:cNvPr>
          <p:cNvSpPr/>
          <p:nvPr/>
        </p:nvSpPr>
        <p:spPr>
          <a:xfrm rot="5400000">
            <a:off x="2130528" y="3646504"/>
            <a:ext cx="588349" cy="145209"/>
          </a:xfrm>
          <a:prstGeom prst="triangle">
            <a:avLst>
              <a:gd name="adj" fmla="val 48464"/>
            </a:avLst>
          </a:prstGeom>
          <a:solidFill>
            <a:srgbClr val="BEE5FD">
              <a:alpha val="72549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1425;p6">
            <a:extLst>
              <a:ext uri="{FF2B5EF4-FFF2-40B4-BE49-F238E27FC236}">
                <a16:creationId xmlns:a16="http://schemas.microsoft.com/office/drawing/2014/main" id="{A02E080A-17AB-0C5E-5C1C-3C4B0A6E1B10}"/>
              </a:ext>
            </a:extLst>
          </p:cNvPr>
          <p:cNvSpPr/>
          <p:nvPr/>
        </p:nvSpPr>
        <p:spPr>
          <a:xfrm rot="5400000">
            <a:off x="2130528" y="5571011"/>
            <a:ext cx="588349" cy="145209"/>
          </a:xfrm>
          <a:prstGeom prst="triangle">
            <a:avLst>
              <a:gd name="adj" fmla="val 48464"/>
            </a:avLst>
          </a:prstGeom>
          <a:solidFill>
            <a:srgbClr val="BEE5FD">
              <a:alpha val="72549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1426;p6">
            <a:extLst>
              <a:ext uri="{FF2B5EF4-FFF2-40B4-BE49-F238E27FC236}">
                <a16:creationId xmlns:a16="http://schemas.microsoft.com/office/drawing/2014/main" id="{ABA333CD-613C-3728-AB88-0F6C8F29063B}"/>
              </a:ext>
            </a:extLst>
          </p:cNvPr>
          <p:cNvSpPr txBox="1"/>
          <p:nvPr/>
        </p:nvSpPr>
        <p:spPr>
          <a:xfrm>
            <a:off x="2496113" y="6064282"/>
            <a:ext cx="490445" cy="34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7450" tIns="17450" rIns="17450" bIns="174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REAL TIME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Cheurón 7">
            <a:extLst>
              <a:ext uri="{FF2B5EF4-FFF2-40B4-BE49-F238E27FC236}">
                <a16:creationId xmlns:a16="http://schemas.microsoft.com/office/drawing/2014/main" id="{39B65F40-D9AE-315C-4C99-2EA388C950F2}"/>
              </a:ext>
            </a:extLst>
          </p:cNvPr>
          <p:cNvSpPr/>
          <p:nvPr/>
        </p:nvSpPr>
        <p:spPr>
          <a:xfrm rot="16200000">
            <a:off x="3865507" y="4132527"/>
            <a:ext cx="320008" cy="616408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929;p10">
            <a:extLst>
              <a:ext uri="{FF2B5EF4-FFF2-40B4-BE49-F238E27FC236}">
                <a16:creationId xmlns:a16="http://schemas.microsoft.com/office/drawing/2014/main" id="{02EEB9F9-D6A7-2337-2ABA-F03313129D5F}"/>
              </a:ext>
            </a:extLst>
          </p:cNvPr>
          <p:cNvSpPr/>
          <p:nvPr/>
        </p:nvSpPr>
        <p:spPr>
          <a:xfrm rot="317486">
            <a:off x="4112967" y="2418176"/>
            <a:ext cx="3905144" cy="363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36000" anchor="ctr" anchorCtr="0">
            <a:prstTxWarp prst="textArchUp">
              <a:avLst>
                <a:gd name="adj" fmla="val 10610339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SUPPLY CHAIN PLANNING</a:t>
            </a: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9F751195-7AB1-4253-8D06-EE6DF2C3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420" y="5676677"/>
            <a:ext cx="545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-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929;p10">
            <a:extLst>
              <a:ext uri="{FF2B5EF4-FFF2-40B4-BE49-F238E27FC236}">
                <a16:creationId xmlns:a16="http://schemas.microsoft.com/office/drawing/2014/main" id="{FBC63229-301D-B0B4-0BCB-A5C04596C7D7}"/>
              </a:ext>
            </a:extLst>
          </p:cNvPr>
          <p:cNvSpPr/>
          <p:nvPr/>
        </p:nvSpPr>
        <p:spPr>
          <a:xfrm>
            <a:off x="3859324" y="2210380"/>
            <a:ext cx="4440983" cy="426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36000" anchor="ctr" anchorCtr="0">
            <a:prstTxWarp prst="textArchDown">
              <a:avLst>
                <a:gd name="adj" fmla="val 21333163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SUPPLY CHAIN EXECUTION</a:t>
            </a:r>
          </a:p>
        </p:txBody>
      </p:sp>
      <p:cxnSp>
        <p:nvCxnSpPr>
          <p:cNvPr id="59" name="Conector recto 95">
            <a:extLst>
              <a:ext uri="{FF2B5EF4-FFF2-40B4-BE49-F238E27FC236}">
                <a16:creationId xmlns:a16="http://schemas.microsoft.com/office/drawing/2014/main" id="{B012BC80-77F1-4D46-8088-5F4A6EB14D49}"/>
              </a:ext>
            </a:extLst>
          </p:cNvPr>
          <p:cNvCxnSpPr>
            <a:cxnSpLocks/>
          </p:cNvCxnSpPr>
          <p:nvPr/>
        </p:nvCxnSpPr>
        <p:spPr>
          <a:xfrm flipH="1" flipV="1">
            <a:off x="6871858" y="5322911"/>
            <a:ext cx="467619" cy="418769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0" name="Conector recto 92">
            <a:extLst>
              <a:ext uri="{FF2B5EF4-FFF2-40B4-BE49-F238E27FC236}">
                <a16:creationId xmlns:a16="http://schemas.microsoft.com/office/drawing/2014/main" id="{70A8BF58-CBCD-962E-8210-A2EE9FA7D151}"/>
              </a:ext>
            </a:extLst>
          </p:cNvPr>
          <p:cNvCxnSpPr>
            <a:cxnSpLocks/>
          </p:cNvCxnSpPr>
          <p:nvPr/>
        </p:nvCxnSpPr>
        <p:spPr>
          <a:xfrm flipH="1" flipV="1">
            <a:off x="6150890" y="5562824"/>
            <a:ext cx="19814" cy="67473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1" name="Conector recto 90">
            <a:extLst>
              <a:ext uri="{FF2B5EF4-FFF2-40B4-BE49-F238E27FC236}">
                <a16:creationId xmlns:a16="http://schemas.microsoft.com/office/drawing/2014/main" id="{A7171486-E31A-05E9-4FB7-DF6B092FE316}"/>
              </a:ext>
            </a:extLst>
          </p:cNvPr>
          <p:cNvCxnSpPr>
            <a:cxnSpLocks/>
          </p:cNvCxnSpPr>
          <p:nvPr/>
        </p:nvCxnSpPr>
        <p:spPr>
          <a:xfrm flipV="1">
            <a:off x="4850752" y="5265364"/>
            <a:ext cx="481685" cy="533864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2" name="Conector recto 99">
            <a:extLst>
              <a:ext uri="{FF2B5EF4-FFF2-40B4-BE49-F238E27FC236}">
                <a16:creationId xmlns:a16="http://schemas.microsoft.com/office/drawing/2014/main" id="{DB324981-07E1-1793-6ED4-DE91EB57E954}"/>
              </a:ext>
            </a:extLst>
          </p:cNvPr>
          <p:cNvCxnSpPr>
            <a:cxnSpLocks/>
          </p:cNvCxnSpPr>
          <p:nvPr/>
        </p:nvCxnSpPr>
        <p:spPr>
          <a:xfrm flipH="1" flipV="1">
            <a:off x="5161496" y="2789364"/>
            <a:ext cx="329125" cy="552874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63" name="Conector recto 102">
            <a:extLst>
              <a:ext uri="{FF2B5EF4-FFF2-40B4-BE49-F238E27FC236}">
                <a16:creationId xmlns:a16="http://schemas.microsoft.com/office/drawing/2014/main" id="{3ACC4136-63A9-1DF3-124E-94B74F089A08}"/>
              </a:ext>
            </a:extLst>
          </p:cNvPr>
          <p:cNvCxnSpPr>
            <a:cxnSpLocks/>
          </p:cNvCxnSpPr>
          <p:nvPr/>
        </p:nvCxnSpPr>
        <p:spPr>
          <a:xfrm flipV="1">
            <a:off x="6723291" y="2910587"/>
            <a:ext cx="382376" cy="507419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4" name="Arco de bloque 64">
            <a:extLst>
              <a:ext uri="{FF2B5EF4-FFF2-40B4-BE49-F238E27FC236}">
                <a16:creationId xmlns:a16="http://schemas.microsoft.com/office/drawing/2014/main" id="{9C175A60-DB1A-0400-FFC5-9AECE1505EED}"/>
              </a:ext>
            </a:extLst>
          </p:cNvPr>
          <p:cNvSpPr/>
          <p:nvPr/>
        </p:nvSpPr>
        <p:spPr>
          <a:xfrm rot="10800000">
            <a:off x="3563564" y="2440604"/>
            <a:ext cx="4397980" cy="4397980"/>
          </a:xfrm>
          <a:prstGeom prst="blockArc">
            <a:avLst>
              <a:gd name="adj1" fmla="val 10798649"/>
              <a:gd name="adj2" fmla="val 21548031"/>
              <a:gd name="adj3" fmla="val 7864"/>
            </a:avLst>
          </a:prstGeom>
          <a:solidFill>
            <a:srgbClr val="003C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Arco de bloque 1">
            <a:extLst>
              <a:ext uri="{FF2B5EF4-FFF2-40B4-BE49-F238E27FC236}">
                <a16:creationId xmlns:a16="http://schemas.microsoft.com/office/drawing/2014/main" id="{220252B8-115D-9CE0-BC55-5EBEFFCB6EB7}"/>
              </a:ext>
            </a:extLst>
          </p:cNvPr>
          <p:cNvSpPr/>
          <p:nvPr/>
        </p:nvSpPr>
        <p:spPr>
          <a:xfrm>
            <a:off x="3563927" y="2406878"/>
            <a:ext cx="4397980" cy="4397980"/>
          </a:xfrm>
          <a:prstGeom prst="blockArc">
            <a:avLst>
              <a:gd name="adj1" fmla="val 10800000"/>
              <a:gd name="adj2" fmla="val 21564987"/>
              <a:gd name="adj3" fmla="val 8077"/>
            </a:avLst>
          </a:prstGeom>
          <a:solidFill>
            <a:srgbClr val="009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66" name="Cheurón 70">
            <a:extLst>
              <a:ext uri="{FF2B5EF4-FFF2-40B4-BE49-F238E27FC236}">
                <a16:creationId xmlns:a16="http://schemas.microsoft.com/office/drawing/2014/main" id="{962C28C5-00C9-F200-3B87-483E9D3F4978}"/>
              </a:ext>
            </a:extLst>
          </p:cNvPr>
          <p:cNvSpPr/>
          <p:nvPr/>
        </p:nvSpPr>
        <p:spPr>
          <a:xfrm rot="5400000">
            <a:off x="7614321" y="4292530"/>
            <a:ext cx="320008" cy="616408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67" name="Cheurón 7">
            <a:extLst>
              <a:ext uri="{FF2B5EF4-FFF2-40B4-BE49-F238E27FC236}">
                <a16:creationId xmlns:a16="http://schemas.microsoft.com/office/drawing/2014/main" id="{396BB6B3-EBCA-739A-8083-F6D028596405}"/>
              </a:ext>
            </a:extLst>
          </p:cNvPr>
          <p:cNvSpPr/>
          <p:nvPr/>
        </p:nvSpPr>
        <p:spPr>
          <a:xfrm rot="16200000">
            <a:off x="3552812" y="4369000"/>
            <a:ext cx="320008" cy="616408"/>
          </a:xfrm>
          <a:prstGeom prst="chevr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68" name="Arco de bloque 12">
            <a:extLst>
              <a:ext uri="{FF2B5EF4-FFF2-40B4-BE49-F238E27FC236}">
                <a16:creationId xmlns:a16="http://schemas.microsoft.com/office/drawing/2014/main" id="{E9A90058-7C30-A28F-3575-E090AA762F00}"/>
              </a:ext>
            </a:extLst>
          </p:cNvPr>
          <p:cNvSpPr/>
          <p:nvPr/>
        </p:nvSpPr>
        <p:spPr>
          <a:xfrm rot="10800000">
            <a:off x="3989862" y="2954037"/>
            <a:ext cx="3555299" cy="3479577"/>
          </a:xfrm>
          <a:prstGeom prst="blockArc">
            <a:avLst>
              <a:gd name="adj1" fmla="val 10806988"/>
              <a:gd name="adj2" fmla="val 4987"/>
              <a:gd name="adj3" fmla="val 15918"/>
            </a:avLst>
          </a:prstGeom>
          <a:solidFill>
            <a:srgbClr val="003C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Arco de bloque 75">
            <a:extLst>
              <a:ext uri="{FF2B5EF4-FFF2-40B4-BE49-F238E27FC236}">
                <a16:creationId xmlns:a16="http://schemas.microsoft.com/office/drawing/2014/main" id="{E51DC2F5-74D6-06E0-3375-AD20F30FAC9E}"/>
              </a:ext>
            </a:extLst>
          </p:cNvPr>
          <p:cNvSpPr/>
          <p:nvPr/>
        </p:nvSpPr>
        <p:spPr>
          <a:xfrm rot="3751845">
            <a:off x="3958734" y="2828229"/>
            <a:ext cx="3584613" cy="3584613"/>
          </a:xfrm>
          <a:prstGeom prst="blockArc">
            <a:avLst>
              <a:gd name="adj1" fmla="val 10397098"/>
              <a:gd name="adj2" fmla="val 14615629"/>
              <a:gd name="adj3" fmla="val 15756"/>
            </a:avLst>
          </a:prstGeom>
          <a:solidFill>
            <a:srgbClr val="009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70" name="Arco de bloque 71">
            <a:extLst>
              <a:ext uri="{FF2B5EF4-FFF2-40B4-BE49-F238E27FC236}">
                <a16:creationId xmlns:a16="http://schemas.microsoft.com/office/drawing/2014/main" id="{802B1DD4-F270-36D7-9968-AB14FF7DEF74}"/>
              </a:ext>
            </a:extLst>
          </p:cNvPr>
          <p:cNvSpPr/>
          <p:nvPr/>
        </p:nvSpPr>
        <p:spPr>
          <a:xfrm>
            <a:off x="3983734" y="2808428"/>
            <a:ext cx="3584613" cy="3584613"/>
          </a:xfrm>
          <a:prstGeom prst="blockArc">
            <a:avLst>
              <a:gd name="adj1" fmla="val 10800000"/>
              <a:gd name="adj2" fmla="val 14143420"/>
              <a:gd name="adj3" fmla="val 15785"/>
            </a:avLst>
          </a:prstGeom>
          <a:solidFill>
            <a:srgbClr val="009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929;p10">
            <a:extLst>
              <a:ext uri="{FF2B5EF4-FFF2-40B4-BE49-F238E27FC236}">
                <a16:creationId xmlns:a16="http://schemas.microsoft.com/office/drawing/2014/main" id="{F27179FD-E35B-096F-FD63-09A7B450F3C0}"/>
              </a:ext>
            </a:extLst>
          </p:cNvPr>
          <p:cNvSpPr/>
          <p:nvPr/>
        </p:nvSpPr>
        <p:spPr>
          <a:xfrm rot="317486">
            <a:off x="3800272" y="2654649"/>
            <a:ext cx="3905144" cy="363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36000" anchor="ctr" anchorCtr="0">
            <a:prstTxWarp prst="textArchUp">
              <a:avLst>
                <a:gd name="adj" fmla="val 10610339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SUPPLY CHAIN PLANNING</a:t>
            </a:r>
          </a:p>
        </p:txBody>
      </p:sp>
      <p:sp>
        <p:nvSpPr>
          <p:cNvPr id="72" name="Google Shape;929;p10">
            <a:extLst>
              <a:ext uri="{FF2B5EF4-FFF2-40B4-BE49-F238E27FC236}">
                <a16:creationId xmlns:a16="http://schemas.microsoft.com/office/drawing/2014/main" id="{6654A379-E633-133E-0213-A280B96439A9}"/>
              </a:ext>
            </a:extLst>
          </p:cNvPr>
          <p:cNvSpPr/>
          <p:nvPr/>
        </p:nvSpPr>
        <p:spPr>
          <a:xfrm>
            <a:off x="3546629" y="2446853"/>
            <a:ext cx="4440983" cy="426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36000" anchor="ctr" anchorCtr="0">
            <a:prstTxWarp prst="textArchDown">
              <a:avLst>
                <a:gd name="adj" fmla="val 21333163"/>
              </a:avLst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SUPPLY CHAIN EXECUTION</a:t>
            </a:r>
          </a:p>
        </p:txBody>
      </p:sp>
      <p:cxnSp>
        <p:nvCxnSpPr>
          <p:cNvPr id="73" name="Conector recto 95">
            <a:extLst>
              <a:ext uri="{FF2B5EF4-FFF2-40B4-BE49-F238E27FC236}">
                <a16:creationId xmlns:a16="http://schemas.microsoft.com/office/drawing/2014/main" id="{4F4DBF73-E381-9805-111A-0C4E001AE67D}"/>
              </a:ext>
            </a:extLst>
          </p:cNvPr>
          <p:cNvCxnSpPr>
            <a:cxnSpLocks/>
          </p:cNvCxnSpPr>
          <p:nvPr/>
        </p:nvCxnSpPr>
        <p:spPr>
          <a:xfrm flipH="1" flipV="1">
            <a:off x="6559163" y="5559384"/>
            <a:ext cx="467619" cy="418769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4" name="Conector recto 92">
            <a:extLst>
              <a:ext uri="{FF2B5EF4-FFF2-40B4-BE49-F238E27FC236}">
                <a16:creationId xmlns:a16="http://schemas.microsoft.com/office/drawing/2014/main" id="{D0E950EE-F8B7-1104-B258-C52D5957EED2}"/>
              </a:ext>
            </a:extLst>
          </p:cNvPr>
          <p:cNvCxnSpPr>
            <a:cxnSpLocks/>
          </p:cNvCxnSpPr>
          <p:nvPr/>
        </p:nvCxnSpPr>
        <p:spPr>
          <a:xfrm flipH="1" flipV="1">
            <a:off x="5838195" y="5799297"/>
            <a:ext cx="19814" cy="67473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5" name="Conector recto 90">
            <a:extLst>
              <a:ext uri="{FF2B5EF4-FFF2-40B4-BE49-F238E27FC236}">
                <a16:creationId xmlns:a16="http://schemas.microsoft.com/office/drawing/2014/main" id="{A033052C-2610-38E1-6BE1-E66EE812AE1E}"/>
              </a:ext>
            </a:extLst>
          </p:cNvPr>
          <p:cNvCxnSpPr>
            <a:cxnSpLocks/>
          </p:cNvCxnSpPr>
          <p:nvPr/>
        </p:nvCxnSpPr>
        <p:spPr>
          <a:xfrm flipV="1">
            <a:off x="4538057" y="5501837"/>
            <a:ext cx="481685" cy="533864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6" name="Conector recto 99">
            <a:extLst>
              <a:ext uri="{FF2B5EF4-FFF2-40B4-BE49-F238E27FC236}">
                <a16:creationId xmlns:a16="http://schemas.microsoft.com/office/drawing/2014/main" id="{FDE5C71D-284A-A116-D7C6-94B06278DBA8}"/>
              </a:ext>
            </a:extLst>
          </p:cNvPr>
          <p:cNvCxnSpPr>
            <a:cxnSpLocks/>
          </p:cNvCxnSpPr>
          <p:nvPr/>
        </p:nvCxnSpPr>
        <p:spPr>
          <a:xfrm flipH="1" flipV="1">
            <a:off x="4848801" y="3025837"/>
            <a:ext cx="329125" cy="552874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77" name="Conector recto 102">
            <a:extLst>
              <a:ext uri="{FF2B5EF4-FFF2-40B4-BE49-F238E27FC236}">
                <a16:creationId xmlns:a16="http://schemas.microsoft.com/office/drawing/2014/main" id="{49210EC5-315F-337B-A642-D590C2DBE32C}"/>
              </a:ext>
            </a:extLst>
          </p:cNvPr>
          <p:cNvCxnSpPr>
            <a:cxnSpLocks/>
          </p:cNvCxnSpPr>
          <p:nvPr/>
        </p:nvCxnSpPr>
        <p:spPr>
          <a:xfrm flipV="1">
            <a:off x="6410596" y="3147060"/>
            <a:ext cx="382376" cy="507419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78" name="Gruppo 59">
            <a:extLst>
              <a:ext uri="{FF2B5EF4-FFF2-40B4-BE49-F238E27FC236}">
                <a16:creationId xmlns:a16="http://schemas.microsoft.com/office/drawing/2014/main" id="{8B4754A9-2BA8-3433-0319-AFBB7B1B9F5F}"/>
              </a:ext>
            </a:extLst>
          </p:cNvPr>
          <p:cNvGrpSpPr/>
          <p:nvPr/>
        </p:nvGrpSpPr>
        <p:grpSpPr>
          <a:xfrm>
            <a:off x="5563436" y="3764846"/>
            <a:ext cx="404898" cy="1681185"/>
            <a:chOff x="5801802" y="3380215"/>
            <a:chExt cx="466300" cy="1218625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43AE544-7D07-6F96-4091-B85838FD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802" y="4100223"/>
              <a:ext cx="466300" cy="266685"/>
            </a:xfrm>
            <a:custGeom>
              <a:avLst/>
              <a:gdLst>
                <a:gd name="T0" fmla="*/ 508 w 684"/>
                <a:gd name="T1" fmla="*/ 244 h 244"/>
                <a:gd name="T2" fmla="*/ 162 w 684"/>
                <a:gd name="T3" fmla="*/ 244 h 244"/>
                <a:gd name="T4" fmla="*/ 162 w 684"/>
                <a:gd name="T5" fmla="*/ 244 h 244"/>
                <a:gd name="T6" fmla="*/ 148 w 684"/>
                <a:gd name="T7" fmla="*/ 242 h 244"/>
                <a:gd name="T8" fmla="*/ 136 w 684"/>
                <a:gd name="T9" fmla="*/ 240 h 244"/>
                <a:gd name="T10" fmla="*/ 124 w 684"/>
                <a:gd name="T11" fmla="*/ 234 h 244"/>
                <a:gd name="T12" fmla="*/ 112 w 684"/>
                <a:gd name="T13" fmla="*/ 228 h 244"/>
                <a:gd name="T14" fmla="*/ 100 w 684"/>
                <a:gd name="T15" fmla="*/ 220 h 244"/>
                <a:gd name="T16" fmla="*/ 92 w 684"/>
                <a:gd name="T17" fmla="*/ 210 h 244"/>
                <a:gd name="T18" fmla="*/ 84 w 684"/>
                <a:gd name="T19" fmla="*/ 198 h 244"/>
                <a:gd name="T20" fmla="*/ 78 w 684"/>
                <a:gd name="T21" fmla="*/ 186 h 244"/>
                <a:gd name="T22" fmla="*/ 0 w 684"/>
                <a:gd name="T23" fmla="*/ 0 h 244"/>
                <a:gd name="T24" fmla="*/ 684 w 684"/>
                <a:gd name="T25" fmla="*/ 0 h 244"/>
                <a:gd name="T26" fmla="*/ 608 w 684"/>
                <a:gd name="T27" fmla="*/ 178 h 244"/>
                <a:gd name="T28" fmla="*/ 608 w 684"/>
                <a:gd name="T29" fmla="*/ 178 h 244"/>
                <a:gd name="T30" fmla="*/ 602 w 684"/>
                <a:gd name="T31" fmla="*/ 192 h 244"/>
                <a:gd name="T32" fmla="*/ 592 w 684"/>
                <a:gd name="T33" fmla="*/ 204 h 244"/>
                <a:gd name="T34" fmla="*/ 580 w 684"/>
                <a:gd name="T35" fmla="*/ 216 h 244"/>
                <a:gd name="T36" fmla="*/ 568 w 684"/>
                <a:gd name="T37" fmla="*/ 226 h 244"/>
                <a:gd name="T38" fmla="*/ 554 w 684"/>
                <a:gd name="T39" fmla="*/ 234 h 244"/>
                <a:gd name="T40" fmla="*/ 540 w 684"/>
                <a:gd name="T41" fmla="*/ 238 h 244"/>
                <a:gd name="T42" fmla="*/ 524 w 684"/>
                <a:gd name="T43" fmla="*/ 242 h 244"/>
                <a:gd name="T44" fmla="*/ 508 w 684"/>
                <a:gd name="T45" fmla="*/ 244 h 244"/>
                <a:gd name="T46" fmla="*/ 508 w 684"/>
                <a:gd name="T4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4" h="244">
                  <a:moveTo>
                    <a:pt x="508" y="244"/>
                  </a:moveTo>
                  <a:lnTo>
                    <a:pt x="162" y="244"/>
                  </a:lnTo>
                  <a:lnTo>
                    <a:pt x="162" y="244"/>
                  </a:lnTo>
                  <a:lnTo>
                    <a:pt x="148" y="242"/>
                  </a:lnTo>
                  <a:lnTo>
                    <a:pt x="136" y="240"/>
                  </a:lnTo>
                  <a:lnTo>
                    <a:pt x="124" y="234"/>
                  </a:lnTo>
                  <a:lnTo>
                    <a:pt x="112" y="228"/>
                  </a:lnTo>
                  <a:lnTo>
                    <a:pt x="100" y="220"/>
                  </a:lnTo>
                  <a:lnTo>
                    <a:pt x="92" y="210"/>
                  </a:lnTo>
                  <a:lnTo>
                    <a:pt x="84" y="198"/>
                  </a:lnTo>
                  <a:lnTo>
                    <a:pt x="78" y="18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92"/>
                  </a:lnTo>
                  <a:lnTo>
                    <a:pt x="592" y="204"/>
                  </a:lnTo>
                  <a:lnTo>
                    <a:pt x="580" y="216"/>
                  </a:lnTo>
                  <a:lnTo>
                    <a:pt x="568" y="226"/>
                  </a:lnTo>
                  <a:lnTo>
                    <a:pt x="554" y="234"/>
                  </a:lnTo>
                  <a:lnTo>
                    <a:pt x="540" y="238"/>
                  </a:lnTo>
                  <a:lnTo>
                    <a:pt x="524" y="242"/>
                  </a:lnTo>
                  <a:lnTo>
                    <a:pt x="508" y="244"/>
                  </a:lnTo>
                  <a:lnTo>
                    <a:pt x="508" y="244"/>
                  </a:lnTo>
                  <a:close/>
                </a:path>
              </a:pathLst>
            </a:custGeom>
            <a:solidFill>
              <a:srgbClr val="E6EAF0"/>
            </a:solidFill>
            <a:ln w="9239">
              <a:noFill/>
            </a:ln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Rectangle 7">
              <a:extLst>
                <a:ext uri="{FF2B5EF4-FFF2-40B4-BE49-F238E27FC236}">
                  <a16:creationId xmlns:a16="http://schemas.microsoft.com/office/drawing/2014/main" id="{C14CBC22-1342-6183-F40C-2AEF5767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952" y="3647955"/>
              <a:ext cx="216000" cy="87437"/>
            </a:xfrm>
            <a:prstGeom prst="rect">
              <a:avLst/>
            </a:prstGeom>
            <a:solidFill>
              <a:srgbClr val="E6EAF0"/>
            </a:solidFill>
            <a:ln w="49276">
              <a:noFill/>
              <a:prstDash val="solid"/>
              <a:miter lim="800000"/>
              <a:headEnd/>
              <a:tailEnd/>
            </a:ln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B0D370F5-7D1F-7E91-F216-656F4378B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98" y="3735393"/>
              <a:ext cx="279508" cy="157388"/>
            </a:xfrm>
            <a:custGeom>
              <a:avLst/>
              <a:gdLst>
                <a:gd name="T0" fmla="*/ 304 w 410"/>
                <a:gd name="T1" fmla="*/ 144 h 144"/>
                <a:gd name="T2" fmla="*/ 96 w 410"/>
                <a:gd name="T3" fmla="*/ 144 h 144"/>
                <a:gd name="T4" fmla="*/ 96 w 410"/>
                <a:gd name="T5" fmla="*/ 144 h 144"/>
                <a:gd name="T6" fmla="*/ 88 w 410"/>
                <a:gd name="T7" fmla="*/ 144 h 144"/>
                <a:gd name="T8" fmla="*/ 80 w 410"/>
                <a:gd name="T9" fmla="*/ 142 h 144"/>
                <a:gd name="T10" fmla="*/ 66 w 410"/>
                <a:gd name="T11" fmla="*/ 134 h 144"/>
                <a:gd name="T12" fmla="*/ 54 w 410"/>
                <a:gd name="T13" fmla="*/ 124 h 144"/>
                <a:gd name="T14" fmla="*/ 50 w 410"/>
                <a:gd name="T15" fmla="*/ 118 h 144"/>
                <a:gd name="T16" fmla="*/ 46 w 410"/>
                <a:gd name="T17" fmla="*/ 110 h 144"/>
                <a:gd name="T18" fmla="*/ 0 w 410"/>
                <a:gd name="T19" fmla="*/ 0 h 144"/>
                <a:gd name="T20" fmla="*/ 410 w 410"/>
                <a:gd name="T21" fmla="*/ 0 h 144"/>
                <a:gd name="T22" fmla="*/ 364 w 410"/>
                <a:gd name="T23" fmla="*/ 104 h 144"/>
                <a:gd name="T24" fmla="*/ 364 w 410"/>
                <a:gd name="T25" fmla="*/ 104 h 144"/>
                <a:gd name="T26" fmla="*/ 360 w 410"/>
                <a:gd name="T27" fmla="*/ 112 h 144"/>
                <a:gd name="T28" fmla="*/ 354 w 410"/>
                <a:gd name="T29" fmla="*/ 120 h 144"/>
                <a:gd name="T30" fmla="*/ 348 w 410"/>
                <a:gd name="T31" fmla="*/ 128 h 144"/>
                <a:gd name="T32" fmla="*/ 340 w 410"/>
                <a:gd name="T33" fmla="*/ 134 h 144"/>
                <a:gd name="T34" fmla="*/ 332 w 410"/>
                <a:gd name="T35" fmla="*/ 138 h 144"/>
                <a:gd name="T36" fmla="*/ 322 w 410"/>
                <a:gd name="T37" fmla="*/ 140 h 144"/>
                <a:gd name="T38" fmla="*/ 314 w 410"/>
                <a:gd name="T39" fmla="*/ 144 h 144"/>
                <a:gd name="T40" fmla="*/ 304 w 410"/>
                <a:gd name="T41" fmla="*/ 144 h 144"/>
                <a:gd name="T42" fmla="*/ 304 w 410"/>
                <a:gd name="T4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144">
                  <a:moveTo>
                    <a:pt x="304" y="144"/>
                  </a:moveTo>
                  <a:lnTo>
                    <a:pt x="96" y="144"/>
                  </a:lnTo>
                  <a:lnTo>
                    <a:pt x="96" y="144"/>
                  </a:lnTo>
                  <a:lnTo>
                    <a:pt x="88" y="144"/>
                  </a:lnTo>
                  <a:lnTo>
                    <a:pt x="80" y="142"/>
                  </a:lnTo>
                  <a:lnTo>
                    <a:pt x="66" y="134"/>
                  </a:lnTo>
                  <a:lnTo>
                    <a:pt x="54" y="124"/>
                  </a:lnTo>
                  <a:lnTo>
                    <a:pt x="50" y="118"/>
                  </a:lnTo>
                  <a:lnTo>
                    <a:pt x="46" y="110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364" y="104"/>
                  </a:lnTo>
                  <a:lnTo>
                    <a:pt x="364" y="104"/>
                  </a:lnTo>
                  <a:lnTo>
                    <a:pt x="360" y="112"/>
                  </a:lnTo>
                  <a:lnTo>
                    <a:pt x="354" y="120"/>
                  </a:lnTo>
                  <a:lnTo>
                    <a:pt x="348" y="128"/>
                  </a:lnTo>
                  <a:lnTo>
                    <a:pt x="340" y="134"/>
                  </a:lnTo>
                  <a:lnTo>
                    <a:pt x="332" y="138"/>
                  </a:lnTo>
                  <a:lnTo>
                    <a:pt x="322" y="140"/>
                  </a:lnTo>
                  <a:lnTo>
                    <a:pt x="314" y="144"/>
                  </a:lnTo>
                  <a:lnTo>
                    <a:pt x="304" y="144"/>
                  </a:lnTo>
                  <a:lnTo>
                    <a:pt x="304" y="144"/>
                  </a:lnTo>
                  <a:close/>
                </a:path>
              </a:pathLst>
            </a:custGeom>
            <a:noFill/>
            <a:ln w="22225">
              <a:solidFill>
                <a:srgbClr val="E6EA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Rectangle 8">
              <a:extLst>
                <a:ext uri="{FF2B5EF4-FFF2-40B4-BE49-F238E27FC236}">
                  <a16:creationId xmlns:a16="http://schemas.microsoft.com/office/drawing/2014/main" id="{5E7D5A9E-D34E-75B4-FB15-849547E35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416" y="3892780"/>
              <a:ext cx="139072" cy="706060"/>
            </a:xfrm>
            <a:prstGeom prst="rect">
              <a:avLst/>
            </a:prstGeom>
            <a:noFill/>
            <a:ln w="19050">
              <a:solidFill>
                <a:srgbClr val="E6EAF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Line 9">
              <a:extLst>
                <a:ext uri="{FF2B5EF4-FFF2-40B4-BE49-F238E27FC236}">
                  <a16:creationId xmlns:a16="http://schemas.microsoft.com/office/drawing/2014/main" id="{088248E6-9E89-9AF7-2B03-5869CA40D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4952" y="3380215"/>
              <a:ext cx="0" cy="267738"/>
            </a:xfrm>
            <a:prstGeom prst="line">
              <a:avLst/>
            </a:prstGeom>
            <a:noFill/>
            <a:ln w="22225">
              <a:solidFill>
                <a:srgbClr val="E6EA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Rectangle 11">
              <a:extLst>
                <a:ext uri="{FF2B5EF4-FFF2-40B4-BE49-F238E27FC236}">
                  <a16:creationId xmlns:a16="http://schemas.microsoft.com/office/drawing/2014/main" id="{E02CB7CE-8428-48F2-CC0D-A4FBADFD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694" y="3936497"/>
              <a:ext cx="204517" cy="83065"/>
            </a:xfrm>
            <a:prstGeom prst="rect">
              <a:avLst/>
            </a:prstGeom>
            <a:solidFill>
              <a:srgbClr val="E6EAF0"/>
            </a:solidFill>
            <a:ln w="9239">
              <a:noFill/>
            </a:ln>
          </p:spPr>
          <p:txBody>
            <a:bodyPr vert="horz" wrap="square" lIns="88697" tIns="44348" rIns="88697" bIns="443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577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5" name="CuadroTexto 8">
            <a:extLst>
              <a:ext uri="{FF2B5EF4-FFF2-40B4-BE49-F238E27FC236}">
                <a16:creationId xmlns:a16="http://schemas.microsoft.com/office/drawing/2014/main" id="{D0676648-6566-43DD-02FC-C1BCD5625A76}"/>
              </a:ext>
            </a:extLst>
          </p:cNvPr>
          <p:cNvSpPr txBox="1"/>
          <p:nvPr/>
        </p:nvSpPr>
        <p:spPr>
          <a:xfrm>
            <a:off x="4421209" y="4247117"/>
            <a:ext cx="27062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CLOSED LOOP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PLANNING &amp; 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3C5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(short and medium horizon)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C5F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409CC620-8CBF-7014-E0B3-D5807DF7FAE6}"/>
              </a:ext>
            </a:extLst>
          </p:cNvPr>
          <p:cNvSpPr txBox="1"/>
          <p:nvPr/>
        </p:nvSpPr>
        <p:spPr>
          <a:xfrm rot="20334974">
            <a:off x="5787096" y="5853975"/>
            <a:ext cx="1170000" cy="432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TACTICAL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COLLABORATION 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649E2C0A-A2C6-E687-F8FF-C54CBBA0163A}"/>
              </a:ext>
            </a:extLst>
          </p:cNvPr>
          <p:cNvSpPr txBox="1"/>
          <p:nvPr/>
        </p:nvSpPr>
        <p:spPr>
          <a:xfrm rot="17753970">
            <a:off x="6513891" y="5051057"/>
            <a:ext cx="1170000" cy="4320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EXTENDED REAL TIME VISIBILITY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FIELD CONNECTION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137983FD-4693-A972-3F73-F6D0ED55A7CB}"/>
              </a:ext>
            </a:extLst>
          </p:cNvPr>
          <p:cNvSpPr txBox="1"/>
          <p:nvPr/>
        </p:nvSpPr>
        <p:spPr>
          <a:xfrm rot="3682481">
            <a:off x="6482030" y="3740252"/>
            <a:ext cx="1170000" cy="432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RAPID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REPLANNING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CAA77529-25BB-5D6A-6260-84FDC0EC4E52}"/>
              </a:ext>
            </a:extLst>
          </p:cNvPr>
          <p:cNvSpPr txBox="1"/>
          <p:nvPr/>
        </p:nvSpPr>
        <p:spPr>
          <a:xfrm>
            <a:off x="5222779" y="2927442"/>
            <a:ext cx="1170000" cy="4320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INTEGRATED SUPPLY CHAIN &amp; PREDICTIVE PLANNING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F8D855A-CD8B-D9C6-850A-67D1C77750D9}"/>
              </a:ext>
            </a:extLst>
          </p:cNvPr>
          <p:cNvSpPr txBox="1"/>
          <p:nvPr/>
        </p:nvSpPr>
        <p:spPr>
          <a:xfrm rot="17878298">
            <a:off x="3912021" y="3659234"/>
            <a:ext cx="1170000" cy="4320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DYNAMIC SALES &amp; OPERATIONS PLANNING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DEBC3448-2978-1CF9-5234-153D9106C121}"/>
              </a:ext>
            </a:extLst>
          </p:cNvPr>
          <p:cNvSpPr txBox="1"/>
          <p:nvPr/>
        </p:nvSpPr>
        <p:spPr>
          <a:xfrm rot="3699176">
            <a:off x="3846080" y="5067303"/>
            <a:ext cx="1170000" cy="4320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REAL-TIME RISKS &amp; ISSUES DETECTION/ PROACTIVE ALERTING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437DE1BA-5EB5-FA98-3A1D-FD21620257F4}"/>
              </a:ext>
            </a:extLst>
          </p:cNvPr>
          <p:cNvSpPr txBox="1"/>
          <p:nvPr/>
        </p:nvSpPr>
        <p:spPr>
          <a:xfrm rot="1214101">
            <a:off x="4683258" y="5851119"/>
            <a:ext cx="1170000" cy="432000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Century Gothic"/>
              </a:rPr>
              <a:t>MULTI-CHANNEL COLLABORATION WITH BUSINESS PARTNERS</a:t>
            </a:r>
          </a:p>
        </p:txBody>
      </p:sp>
      <p:sp>
        <p:nvSpPr>
          <p:cNvPr id="98" name="Arco de bloque 76">
            <a:extLst>
              <a:ext uri="{FF2B5EF4-FFF2-40B4-BE49-F238E27FC236}">
                <a16:creationId xmlns:a16="http://schemas.microsoft.com/office/drawing/2014/main" id="{46380F6D-7AA8-624E-AF87-0B1981E2743F}"/>
              </a:ext>
            </a:extLst>
          </p:cNvPr>
          <p:cNvSpPr/>
          <p:nvPr/>
        </p:nvSpPr>
        <p:spPr>
          <a:xfrm rot="7139123">
            <a:off x="3983541" y="2873585"/>
            <a:ext cx="3584613" cy="3584613"/>
          </a:xfrm>
          <a:prstGeom prst="blockArc">
            <a:avLst>
              <a:gd name="adj1" fmla="val 11119922"/>
              <a:gd name="adj2" fmla="val 14421450"/>
              <a:gd name="adj3" fmla="val 15607"/>
            </a:avLst>
          </a:prstGeom>
          <a:solidFill>
            <a:srgbClr val="009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D62106FF-75F6-D46C-065A-EBCB1D29BB66}"/>
              </a:ext>
            </a:extLst>
          </p:cNvPr>
          <p:cNvSpPr txBox="1"/>
          <p:nvPr/>
        </p:nvSpPr>
        <p:spPr>
          <a:xfrm rot="3682481">
            <a:off x="6482030" y="3796008"/>
            <a:ext cx="1170000" cy="4320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RAPID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  <a:sym typeface="Century Gothic"/>
              </a:rPr>
              <a:t>REPLANNING</a:t>
            </a:r>
          </a:p>
        </p:txBody>
      </p:sp>
    </p:spTree>
    <p:extLst>
      <p:ext uri="{BB962C8B-B14F-4D97-AF65-F5344CB8AC3E}">
        <p14:creationId xmlns:p14="http://schemas.microsoft.com/office/powerpoint/2010/main" val="226070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4527" y="1606368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3900933" y="672557"/>
            <a:ext cx="798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END TO END CONTROL TOWER</a:t>
            </a:r>
          </a:p>
        </p:txBody>
      </p:sp>
      <p:sp>
        <p:nvSpPr>
          <p:cNvPr id="5" name="Text Box 61">
            <a:extLst>
              <a:ext uri="{FF2B5EF4-FFF2-40B4-BE49-F238E27FC236}">
                <a16:creationId xmlns:a16="http://schemas.microsoft.com/office/drawing/2014/main" id="{CEA17260-0573-FA99-9144-D5D2BEF4EF6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3463" y="1763265"/>
            <a:ext cx="4632446" cy="3300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endParaRPr lang="en-US" sz="15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 Box 61">
            <a:extLst>
              <a:ext uri="{FF2B5EF4-FFF2-40B4-BE49-F238E27FC236}">
                <a16:creationId xmlns:a16="http://schemas.microsoft.com/office/drawing/2014/main" id="{BB7AF054-F352-9988-3FAD-A010D5EFF55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4511" y="4527114"/>
            <a:ext cx="4500251" cy="413001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noProof="0" dirty="0">
                <a:solidFill>
                  <a:prstClr val="white"/>
                </a:solidFill>
                <a:latin typeface="Calibri"/>
              </a:rPr>
              <a:t>0. </a:t>
            </a:r>
            <a:r>
              <a:rPr lang="en-US" sz="1400" kern="0" dirty="0">
                <a:solidFill>
                  <a:prstClr val="white"/>
                </a:solidFill>
                <a:latin typeface="Calibri"/>
              </a:rPr>
              <a:t>Data gathering &amp; storing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ccia a destra 60">
            <a:extLst>
              <a:ext uri="{FF2B5EF4-FFF2-40B4-BE49-F238E27FC236}">
                <a16:creationId xmlns:a16="http://schemas.microsoft.com/office/drawing/2014/main" id="{3AB0A1F2-2E8B-62A5-213F-2A0022AED779}"/>
              </a:ext>
            </a:extLst>
          </p:cNvPr>
          <p:cNvSpPr/>
          <p:nvPr/>
        </p:nvSpPr>
        <p:spPr>
          <a:xfrm rot="16200000">
            <a:off x="3191814" y="5410458"/>
            <a:ext cx="333581" cy="10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60">
            <a:extLst>
              <a:ext uri="{FF2B5EF4-FFF2-40B4-BE49-F238E27FC236}">
                <a16:creationId xmlns:a16="http://schemas.microsoft.com/office/drawing/2014/main" id="{1CBD6048-C89B-0823-532B-45D07C20F3FB}"/>
              </a:ext>
            </a:extLst>
          </p:cNvPr>
          <p:cNvSpPr/>
          <p:nvPr/>
        </p:nvSpPr>
        <p:spPr>
          <a:xfrm rot="16200000">
            <a:off x="5414436" y="5387140"/>
            <a:ext cx="333582" cy="102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1DEE4CD-F880-2CAC-7997-24EE512C6B6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135291" y="5736958"/>
            <a:ext cx="1392061" cy="975268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64294" tIns="25718" rIns="64294" bIns="25718" anchor="t" anchorCtr="0">
            <a:spAutoFit/>
          </a:bodyPr>
          <a:lstStyle>
            <a:defPPr>
              <a:defRPr lang="de-DE"/>
            </a:defPPr>
            <a:lvl1pPr marL="84138" marR="0" lvl="0" indent="-84138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n-GB" altLang="es-ES" sz="1200" dirty="0">
                <a:solidFill>
                  <a:srgbClr val="000000"/>
                </a:solidFill>
              </a:rPr>
              <a:t>External sources (for country risks, weather risks, supplier risks, … )</a:t>
            </a:r>
            <a:endParaRPr kumimoji="0" lang="en-GB" altLang="es-E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 Box 61">
            <a:extLst>
              <a:ext uri="{FF2B5EF4-FFF2-40B4-BE49-F238E27FC236}">
                <a16:creationId xmlns:a16="http://schemas.microsoft.com/office/drawing/2014/main" id="{46F35987-E98D-5120-F3EB-FCD51917C77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00934" y="3193161"/>
            <a:ext cx="2173829" cy="753214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3. Alerts &amp; Incidents Management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 Box 61">
            <a:extLst>
              <a:ext uri="{FF2B5EF4-FFF2-40B4-BE49-F238E27FC236}">
                <a16:creationId xmlns:a16="http://schemas.microsoft.com/office/drawing/2014/main" id="{D6A59F08-D2C8-D666-F307-9661EAECE9B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6847" y="3193161"/>
            <a:ext cx="2173829" cy="753214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noProof="0" dirty="0">
                <a:solidFill>
                  <a:prstClr val="white"/>
                </a:solidFill>
                <a:latin typeface="Calibri"/>
              </a:rPr>
              <a:t>2. Dashboard, KPI &amp; Root cause analysis</a:t>
            </a:r>
          </a:p>
        </p:txBody>
      </p:sp>
      <p:sp>
        <p:nvSpPr>
          <p:cNvPr id="17" name="Text Box 61">
            <a:extLst>
              <a:ext uri="{FF2B5EF4-FFF2-40B4-BE49-F238E27FC236}">
                <a16:creationId xmlns:a16="http://schemas.microsoft.com/office/drawing/2014/main" id="{1BC07D2E-91AA-8925-57F9-7CE56F5CDD6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78147" y="2364216"/>
            <a:ext cx="2173829" cy="753214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5. Horizontal Impact Analysis, Scenario Simulation, Prescriptions 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 Box 61">
            <a:extLst>
              <a:ext uri="{FF2B5EF4-FFF2-40B4-BE49-F238E27FC236}">
                <a16:creationId xmlns:a16="http://schemas.microsoft.com/office/drawing/2014/main" id="{64E5F23F-D823-12BA-107C-0B5A00C5CD2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00933" y="2375022"/>
            <a:ext cx="2173829" cy="753214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4. Supply Chain Risk Detection &amp; Management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 Box 61">
            <a:extLst>
              <a:ext uri="{FF2B5EF4-FFF2-40B4-BE49-F238E27FC236}">
                <a16:creationId xmlns:a16="http://schemas.microsoft.com/office/drawing/2014/main" id="{A2137C6A-6B89-3F89-CCF3-8F1017A5066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86846" y="1843772"/>
            <a:ext cx="4487915" cy="467503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6. Sustainability reporting (Scope 1, 2, 3) 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AC8BDFAE-33CC-E710-0B38-109D8821002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2966571" y="5751768"/>
            <a:ext cx="1638405" cy="421270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64294" tIns="25718" rIns="64294" bIns="25718" anchor="t" anchorCtr="0">
            <a:spAutoFit/>
          </a:bodyPr>
          <a:lstStyle>
            <a:defPPr>
              <a:defRPr lang="de-DE"/>
            </a:defPPr>
            <a:lvl1pPr marL="84138" marR="0" lvl="0" indent="-84138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n-GB" altLang="es-ES" sz="1200" dirty="0">
                <a:solidFill>
                  <a:srgbClr val="000000"/>
                </a:solidFill>
              </a:rPr>
              <a:t>IOT events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n-GB" altLang="es-ES" sz="1200" dirty="0">
                <a:solidFill>
                  <a:srgbClr val="000000"/>
                </a:solidFill>
              </a:rPr>
              <a:t> </a:t>
            </a:r>
            <a:endParaRPr kumimoji="0" lang="en-GB" altLang="es-E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70D14CF-CD9A-A49D-A2FF-AE53D971F66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1574510" y="5751768"/>
            <a:ext cx="1392061" cy="790602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64294" tIns="25718" rIns="64294" bIns="25718" anchor="t" anchorCtr="0">
            <a:spAutoFit/>
          </a:bodyPr>
          <a:lstStyle>
            <a:defPPr>
              <a:defRPr lang="de-DE"/>
            </a:defPPr>
            <a:lvl1pPr marL="84138" marR="0" lvl="0" indent="-84138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n-GB" altLang="es-ES" sz="1200" dirty="0">
                <a:solidFill>
                  <a:srgbClr val="000000"/>
                </a:solidFill>
              </a:rPr>
              <a:t>Execution Collaboration with Business Partners </a:t>
            </a:r>
            <a:endParaRPr kumimoji="0" lang="en-GB" altLang="es-E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Freccia a destra 60">
            <a:extLst>
              <a:ext uri="{FF2B5EF4-FFF2-40B4-BE49-F238E27FC236}">
                <a16:creationId xmlns:a16="http://schemas.microsoft.com/office/drawing/2014/main" id="{AD25B57B-2470-2E97-B255-CD39D83D690D}"/>
              </a:ext>
            </a:extLst>
          </p:cNvPr>
          <p:cNvSpPr/>
          <p:nvPr/>
        </p:nvSpPr>
        <p:spPr>
          <a:xfrm rot="16200000">
            <a:off x="1907296" y="5396477"/>
            <a:ext cx="333581" cy="10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69696A65-AB45-FA29-064B-C2E824AB9B09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74510" y="4033510"/>
            <a:ext cx="4500251" cy="428292"/>
          </a:xfrm>
          <a:prstGeom prst="rect">
            <a:avLst/>
          </a:prstGeom>
          <a:solidFill>
            <a:srgbClr val="1F497D"/>
          </a:solidFill>
          <a:ln w="9525" algn="ctr">
            <a:noFill/>
            <a:miter lim="800000"/>
            <a:headEnd/>
            <a:tailEnd/>
          </a:ln>
        </p:spPr>
        <p:txBody>
          <a:bodyPr lIns="27444" tIns="27444" rIns="27444" bIns="27444" anchor="ctr"/>
          <a:lstStyle/>
          <a:p>
            <a:pPr marR="0" lvl="0" algn="ctr" defTabSz="697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1133"/>
              </a:buClr>
              <a:buSzPct val="120000"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sz="1400" kern="0" noProof="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1400" kern="0" dirty="0">
                <a:solidFill>
                  <a:prstClr val="white"/>
                </a:solidFill>
                <a:latin typeface="Calibri"/>
              </a:rPr>
              <a:t>SC Network map</a:t>
            </a:r>
            <a:endParaRPr lang="en-US" sz="1400" kern="0" noProof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48B7C64B-0585-DE9C-E6A2-278851EB1F7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150560" y="3014806"/>
            <a:ext cx="1364507" cy="544381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64294" tIns="25718" rIns="64294" bIns="25718" anchor="t" anchorCtr="0">
            <a:spAutoFit/>
          </a:bodyPr>
          <a:lstStyle>
            <a:defPPr>
              <a:defRPr lang="de-DE"/>
            </a:defPPr>
            <a:lvl1pPr marL="84138" marR="0" lvl="0" indent="-84138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GB" altLang="es-E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BUILDING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GB" altLang="es-E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BLOCKS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0A04AB-5A0F-BC68-082F-11F48DD09644}"/>
              </a:ext>
            </a:extLst>
          </p:cNvPr>
          <p:cNvSpPr txBox="1"/>
          <p:nvPr/>
        </p:nvSpPr>
        <p:spPr>
          <a:xfrm>
            <a:off x="6637709" y="1876479"/>
            <a:ext cx="53033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A supply chain 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Control </a:t>
            </a:r>
            <a:r>
              <a:rPr lang="it-IT" b="1" dirty="0">
                <a:solidFill>
                  <a:srgbClr val="424242"/>
                </a:solidFill>
                <a:latin typeface="Avenir Next" panose="020B0503020202020204" pitchFamily="34" charset="0"/>
              </a:rPr>
              <a:t>T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ower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is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 framework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combining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people,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process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, data and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organization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,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facilitated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by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appropriately</a:t>
            </a:r>
            <a:r>
              <a:rPr lang="it-IT" dirty="0">
                <a:solidFill>
                  <a:srgbClr val="424242"/>
                </a:solidFill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combined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technology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elements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. </a:t>
            </a:r>
            <a:r>
              <a:rPr lang="it-IT" dirty="0" err="1">
                <a:solidFill>
                  <a:srgbClr val="424242"/>
                </a:solidFill>
                <a:latin typeface="Avenir Next" panose="020B0503020202020204" pitchFamily="34" charset="0"/>
              </a:rPr>
              <a:t>Typically</a:t>
            </a:r>
            <a:r>
              <a:rPr lang="it-IT" dirty="0">
                <a:solidFill>
                  <a:srgbClr val="424242"/>
                </a:solidFill>
                <a:latin typeface="Avenir Next" panose="020B0503020202020204" pitchFamily="34" charset="0"/>
              </a:rPr>
              <a:t> by </a:t>
            </a:r>
            <a:r>
              <a:rPr lang="it-IT" b="1" dirty="0" err="1">
                <a:solidFill>
                  <a:srgbClr val="424242"/>
                </a:solidFill>
                <a:latin typeface="Avenir Next" panose="020B0503020202020204" pitchFamily="34" charset="0"/>
              </a:rPr>
              <a:t>functional</a:t>
            </a:r>
            <a:r>
              <a:rPr lang="it-IT" b="1" dirty="0">
                <a:solidFill>
                  <a:srgbClr val="424242"/>
                </a:solidFill>
                <a:latin typeface="Avenir Next" panose="020B0503020202020204" pitchFamily="34" charset="0"/>
              </a:rPr>
              <a:t> domain.</a:t>
            </a:r>
            <a:endParaRPr lang="it-IT" b="1" dirty="0">
              <a:solidFill>
                <a:srgbClr val="424242"/>
              </a:solidFill>
              <a:effectLst/>
              <a:latin typeface="Avenir Next" panose="020B0503020202020204" pitchFamily="34" charset="0"/>
            </a:endParaRPr>
          </a:p>
          <a:p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</a:p>
          <a:p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It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establishes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 </a:t>
            </a:r>
            <a:r>
              <a:rPr lang="it-IT" b="1" dirty="0">
                <a:solidFill>
                  <a:srgbClr val="424242"/>
                </a:solidFill>
                <a:latin typeface="Avenir Next" panose="020B0503020202020204" pitchFamily="34" charset="0"/>
              </a:rPr>
              <a:t>C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entral Hub 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to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capture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use 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data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, </a:t>
            </a:r>
            <a:r>
              <a:rPr lang="it-IT" b="1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structured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</a:t>
            </a:r>
            <a:r>
              <a:rPr lang="it-IT" b="1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unstructured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, </a:t>
            </a:r>
            <a:r>
              <a:rPr lang="it-IT" b="1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internal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</a:t>
            </a:r>
            <a:r>
              <a:rPr lang="it-IT" b="1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external</a:t>
            </a:r>
            <a:r>
              <a:rPr lang="it-IT" dirty="0">
                <a:solidFill>
                  <a:srgbClr val="424242"/>
                </a:solidFill>
                <a:latin typeface="Avenir Next" panose="020B0503020202020204" pitchFamily="34" charset="0"/>
              </a:rPr>
              <a:t>, 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to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provide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enhanced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visibility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more and more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predictions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suggestions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for short-</a:t>
            </a:r>
            <a:r>
              <a:rPr lang="it-IT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term</a:t>
            </a:r>
            <a:r>
              <a:rPr lang="it-IT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and mid-term </a:t>
            </a:r>
            <a:r>
              <a:rPr lang="it-IT" b="1" dirty="0" err="1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decision</a:t>
            </a:r>
            <a:r>
              <a:rPr lang="it-IT" b="1" dirty="0">
                <a:solidFill>
                  <a:srgbClr val="424242"/>
                </a:solidFill>
                <a:effectLst/>
                <a:latin typeface="Avenir Next" panose="020B0503020202020204" pitchFamily="34" charset="0"/>
              </a:rPr>
              <a:t> making</a:t>
            </a:r>
          </a:p>
          <a:p>
            <a:endParaRPr lang="it-IT" b="1" dirty="0">
              <a:solidFill>
                <a:srgbClr val="424242"/>
              </a:solidFill>
              <a:latin typeface="Avenir Next" panose="020B0503020202020204" pitchFamily="34" charset="0"/>
            </a:endParaRPr>
          </a:p>
          <a:p>
            <a:r>
              <a:rPr lang="it-IT" dirty="0" err="1">
                <a:solidFill>
                  <a:srgbClr val="424242"/>
                </a:solidFill>
                <a:latin typeface="Avenir Next" panose="020B0503020202020204" pitchFamily="34" charset="0"/>
              </a:rPr>
              <a:t>Evolution</a:t>
            </a:r>
            <a:r>
              <a:rPr lang="it-IT" dirty="0">
                <a:solidFill>
                  <a:srgbClr val="424242"/>
                </a:solidFill>
                <a:latin typeface="Avenir Next" panose="020B0503020202020204" pitchFamily="34" charset="0"/>
              </a:rPr>
              <a:t> to an </a:t>
            </a:r>
            <a:r>
              <a:rPr lang="it-IT" b="1" dirty="0">
                <a:solidFill>
                  <a:srgbClr val="424242"/>
                </a:solidFill>
                <a:latin typeface="Avenir Next" panose="020B0503020202020204" pitchFamily="34" charset="0"/>
              </a:rPr>
              <a:t>End to End (</a:t>
            </a:r>
            <a:r>
              <a:rPr lang="it-IT" b="1" dirty="0" err="1">
                <a:solidFill>
                  <a:srgbClr val="424242"/>
                </a:solidFill>
                <a:latin typeface="Avenir Next" panose="020B0503020202020204" pitchFamily="34" charset="0"/>
              </a:rPr>
              <a:t>Horizontal</a:t>
            </a:r>
            <a:r>
              <a:rPr lang="it-IT" b="1" dirty="0">
                <a:solidFill>
                  <a:srgbClr val="424242"/>
                </a:solidFill>
                <a:latin typeface="Avenir Next" panose="020B0503020202020204" pitchFamily="34" charset="0"/>
              </a:rPr>
              <a:t>) Control Tower</a:t>
            </a:r>
            <a:endParaRPr lang="it-IT" b="1" dirty="0">
              <a:solidFill>
                <a:srgbClr val="424242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27" name="Freccia a destra 60">
            <a:extLst>
              <a:ext uri="{FF2B5EF4-FFF2-40B4-BE49-F238E27FC236}">
                <a16:creationId xmlns:a16="http://schemas.microsoft.com/office/drawing/2014/main" id="{B4FB9727-7F68-A0B3-3A48-C363D4EB1E63}"/>
              </a:ext>
            </a:extLst>
          </p:cNvPr>
          <p:cNvSpPr/>
          <p:nvPr/>
        </p:nvSpPr>
        <p:spPr>
          <a:xfrm rot="16200000">
            <a:off x="4305215" y="5387142"/>
            <a:ext cx="333581" cy="102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3DE26824-3541-3A12-6B8B-065E27724306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4188343" y="5734462"/>
            <a:ext cx="1638405" cy="236604"/>
          </a:xfrm>
          <a:prstGeom prst="rect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wrap="square" lIns="64294" tIns="25718" rIns="64294" bIns="25718" anchor="t" anchorCtr="0">
            <a:spAutoFit/>
          </a:bodyPr>
          <a:lstStyle>
            <a:defPPr>
              <a:defRPr lang="de-DE"/>
            </a:defPPr>
            <a:lvl1pPr marL="84138" marR="0" lvl="0" indent="-84138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Clr>
                <a:schemeClr val="tx2"/>
              </a:buClr>
              <a:buChar char="•"/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Char char="•"/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n-GB" altLang="es-ES" sz="1200" dirty="0">
                <a:solidFill>
                  <a:srgbClr val="000000"/>
                </a:solidFill>
              </a:rPr>
              <a:t>ERP/MES </a:t>
            </a:r>
            <a:endParaRPr kumimoji="0" lang="en-GB" altLang="es-E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9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>
            <a:cxnSpLocks/>
          </p:cNvCxnSpPr>
          <p:nvPr/>
        </p:nvCxnSpPr>
        <p:spPr>
          <a:xfrm>
            <a:off x="514527" y="1606368"/>
            <a:ext cx="11099501" cy="0"/>
          </a:xfrm>
          <a:prstGeom prst="line">
            <a:avLst/>
          </a:prstGeom>
          <a:ln w="9525">
            <a:solidFill>
              <a:srgbClr val="BE172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A0D1F1A-91AB-8961-1E88-FF4F70AF56B0}"/>
              </a:ext>
            </a:extLst>
          </p:cNvPr>
          <p:cNvSpPr txBox="1"/>
          <p:nvPr/>
        </p:nvSpPr>
        <p:spPr>
          <a:xfrm>
            <a:off x="4148251" y="549320"/>
            <a:ext cx="798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E1724"/>
                </a:solidFill>
                <a:latin typeface="Helvetica Neue" charset="0"/>
                <a:ea typeface="Helvetica Neue" charset="0"/>
                <a:cs typeface="Helvetica Neue" charset="0"/>
              </a:rPr>
              <a:t>SUPPLY CHAIN RISK MANAGEMENT 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301F5142-DC2B-E46D-E487-90E614C5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424" y="1769126"/>
            <a:ext cx="6894576" cy="6365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venir Next" panose="020B0503020202020204" pitchFamily="34" charset="0"/>
              </a:rPr>
              <a:t>A </a:t>
            </a:r>
            <a:r>
              <a:rPr lang="en-US" sz="2000" b="0" dirty="0">
                <a:solidFill>
                  <a:schemeClr val="tx1"/>
                </a:solidFill>
                <a:latin typeface="Avenir Next" panose="020B0503020202020204" pitchFamily="34" charset="0"/>
              </a:rPr>
              <a:t>structured supply chain risk management process with a clear </a:t>
            </a:r>
            <a:r>
              <a:rPr lang="en-US" sz="2000" b="1" dirty="0">
                <a:solidFill>
                  <a:schemeClr val="tx1"/>
                </a:solidFill>
                <a:latin typeface="Avenir Next" panose="020B0503020202020204" pitchFamily="34" charset="0"/>
              </a:rPr>
              <a:t>Governance</a:t>
            </a:r>
            <a:endParaRPr lang="en-US" sz="22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A5F317F-C773-4F72-9C0E-AC6E7CA4038A}"/>
              </a:ext>
            </a:extLst>
          </p:cNvPr>
          <p:cNvSpPr/>
          <p:nvPr/>
        </p:nvSpPr>
        <p:spPr>
          <a:xfrm>
            <a:off x="5262503" y="2660875"/>
            <a:ext cx="661976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Map logistics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and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manufacturing network  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Avenir Next" panose="020B0503020202020204" pitchFamily="34" charset="0"/>
              </a:rPr>
              <a:t>Collaborate with suppliers </a:t>
            </a:r>
            <a:r>
              <a:rPr lang="en-US" sz="1600" dirty="0">
                <a:latin typeface="Avenir Next" panose="020B0503020202020204" pitchFamily="34" charset="0"/>
              </a:rPr>
              <a:t>and business partner to extend visibility on N-level network 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Assess and gather risks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 at country, geographic area, logistics node, supplier, leveraging internal and external sources of information 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latin typeface="Avenir Next" panose="020B0503020202020204" pitchFamily="34" charset="0"/>
              </a:rPr>
              <a:t>Classify risks</a:t>
            </a:r>
            <a:r>
              <a:rPr lang="en-US" sz="1600" dirty="0">
                <a:latin typeface="Avenir Next" panose="020B0503020202020204" pitchFamily="34" charset="0"/>
              </a:rPr>
              <a:t> based on probability, impact and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TTR </a:t>
            </a: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= time to recover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Monitor and detect risk </a:t>
            </a: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in real time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, </a:t>
            </a: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with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 </a:t>
            </a: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early warning-alert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Mitigation </a:t>
            </a:r>
            <a:r>
              <a:rPr lang="en-US" sz="1600" b="1" dirty="0">
                <a:latin typeface="Avenir Next" panose="020B0503020202020204" pitchFamily="34" charset="0"/>
              </a:rPr>
              <a:t>actions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 </a:t>
            </a:r>
            <a:r>
              <a:rPr kumimoji="0" lang="en-US" sz="160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</a:rPr>
              <a:t>(proactive, reactive)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76403D-319F-ECD4-0320-BB302C4D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7" y="1821663"/>
            <a:ext cx="4233448" cy="42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70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95XGOY0qUIRxJxxsXR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hkpQcbaEWjBUmNXyus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hkpQcbaEWjBUmNXyus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hkpQcbaEWjBUmNXyus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fMoXSZFUGk_0RSkrPS2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hkpQcbaEWjBUmNXyus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hkpQcbaEWjBUmNXyus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Custom 1">
      <a:dk1>
        <a:srgbClr val="000000"/>
      </a:dk1>
      <a:lt1>
        <a:srgbClr val="FFFFFF"/>
      </a:lt1>
      <a:dk2>
        <a:srgbClr val="003C5F"/>
      </a:dk2>
      <a:lt2>
        <a:srgbClr val="0A71B3"/>
      </a:lt2>
      <a:accent1>
        <a:srgbClr val="009EE0"/>
      </a:accent1>
      <a:accent2>
        <a:srgbClr val="B7B7B7"/>
      </a:accent2>
      <a:accent3>
        <a:srgbClr val="CB1517"/>
      </a:accent3>
      <a:accent4>
        <a:srgbClr val="FF9200"/>
      </a:accent4>
      <a:accent5>
        <a:srgbClr val="F6F6F6"/>
      </a:accent5>
      <a:accent6>
        <a:srgbClr val="0A71B3"/>
      </a:accent6>
      <a:hlink>
        <a:srgbClr val="B7B7B7"/>
      </a:hlink>
      <a:folHlink>
        <a:srgbClr val="F6F6F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ccenture_PLM">
  <a:themeElements>
    <a:clrScheme name="Benutzerdefiniert 20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EEAA00"/>
      </a:accent1>
      <a:accent2>
        <a:srgbClr val="408FCD"/>
      </a:accent2>
      <a:accent3>
        <a:srgbClr val="002266"/>
      </a:accent3>
      <a:accent4>
        <a:srgbClr val="00AA99"/>
      </a:accent4>
      <a:accent5>
        <a:srgbClr val="00BBEE"/>
      </a:accent5>
      <a:accent6>
        <a:srgbClr val="66AA44"/>
      </a:accent6>
      <a:hlink>
        <a:srgbClr val="408FCD"/>
      </a:hlink>
      <a:folHlink>
        <a:srgbClr val="0022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Personalizza struttura">
  <a:themeElements>
    <a:clrScheme name="Custom 1">
      <a:dk1>
        <a:srgbClr val="000000"/>
      </a:dk1>
      <a:lt1>
        <a:srgbClr val="FFFFFF"/>
      </a:lt1>
      <a:dk2>
        <a:srgbClr val="003C5F"/>
      </a:dk2>
      <a:lt2>
        <a:srgbClr val="0A71B3"/>
      </a:lt2>
      <a:accent1>
        <a:srgbClr val="009EE0"/>
      </a:accent1>
      <a:accent2>
        <a:srgbClr val="B7B7B7"/>
      </a:accent2>
      <a:accent3>
        <a:srgbClr val="CB1517"/>
      </a:accent3>
      <a:accent4>
        <a:srgbClr val="FF9200"/>
      </a:accent4>
      <a:accent5>
        <a:srgbClr val="F6F6F6"/>
      </a:accent5>
      <a:accent6>
        <a:srgbClr val="0A71B3"/>
      </a:accent6>
      <a:hlink>
        <a:srgbClr val="B7B7B7"/>
      </a:hlink>
      <a:folHlink>
        <a:srgbClr val="F6F6F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ccenture_PLM">
  <a:themeElements>
    <a:clrScheme name="Benutzerdefiniert 20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EEAA00"/>
      </a:accent1>
      <a:accent2>
        <a:srgbClr val="408FCD"/>
      </a:accent2>
      <a:accent3>
        <a:srgbClr val="002266"/>
      </a:accent3>
      <a:accent4>
        <a:srgbClr val="00AA99"/>
      </a:accent4>
      <a:accent5>
        <a:srgbClr val="00BBEE"/>
      </a:accent5>
      <a:accent6>
        <a:srgbClr val="66AA44"/>
      </a:accent6>
      <a:hlink>
        <a:srgbClr val="408FCD"/>
      </a:hlink>
      <a:folHlink>
        <a:srgbClr val="0022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986</Words>
  <Application>Microsoft Office PowerPoint</Application>
  <PresentationFormat>Widescreen</PresentationFormat>
  <Paragraphs>182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Avenir Book</vt:lpstr>
      <vt:lpstr>Avenir Next</vt:lpstr>
      <vt:lpstr>Baron Neue</vt:lpstr>
      <vt:lpstr>Calibri</vt:lpstr>
      <vt:lpstr>Calibri Light</vt:lpstr>
      <vt:lpstr>Century Gothic</vt:lpstr>
      <vt:lpstr>Courier New</vt:lpstr>
      <vt:lpstr>Helvetica Neue</vt:lpstr>
      <vt:lpstr>Noto Sans Symbols</vt:lpstr>
      <vt:lpstr>Wingdings</vt:lpstr>
      <vt:lpstr>Tema di Office</vt:lpstr>
      <vt:lpstr>1_Personalizza struttura</vt:lpstr>
      <vt:lpstr>2_Accenture_PLM</vt:lpstr>
      <vt:lpstr>Personalizza struttura</vt:lpstr>
      <vt:lpstr>1_Accenture_PLM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structured supply chain risk management process with a clear Governance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Bruna Nunciobenevides</cp:lastModifiedBy>
  <cp:revision>218</cp:revision>
  <cp:lastPrinted>2022-10-18T15:43:17Z</cp:lastPrinted>
  <dcterms:created xsi:type="dcterms:W3CDTF">2020-01-20T13:38:51Z</dcterms:created>
  <dcterms:modified xsi:type="dcterms:W3CDTF">2023-08-01T07:16:49Z</dcterms:modified>
</cp:coreProperties>
</file>